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6" r:id="rId5"/>
    <p:sldId id="267" r:id="rId6"/>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FFE69C"/>
    <a:srgbClr val="FDD23E"/>
    <a:srgbClr val="DBEEF4"/>
    <a:srgbClr val="4BACC6"/>
    <a:srgbClr val="F79646"/>
    <a:srgbClr val="B7DE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46" y="278"/>
      </p:cViewPr>
      <p:guideLst>
        <p:guide orient="horz" pos="3368"/>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沢井 俊介(SAWAI Shunsuke)" userId="0616c4fb-f34e-48b6-a5aa-e06867090e21" providerId="ADAL" clId="{F11C898C-3246-4B9B-95FD-00AC1855E68A}"/>
    <pc:docChg chg="undo custSel modSld">
      <pc:chgData name="沢井 俊介(SAWAI Shunsuke)" userId="0616c4fb-f34e-48b6-a5aa-e06867090e21" providerId="ADAL" clId="{F11C898C-3246-4B9B-95FD-00AC1855E68A}" dt="2026-02-06T02:33:57.681" v="2"/>
      <pc:docMkLst>
        <pc:docMk/>
      </pc:docMkLst>
      <pc:sldChg chg="modSp mod">
        <pc:chgData name="沢井 俊介(SAWAI Shunsuke)" userId="0616c4fb-f34e-48b6-a5aa-e06867090e21" providerId="ADAL" clId="{F11C898C-3246-4B9B-95FD-00AC1855E68A}" dt="2026-02-06T02:33:57.681" v="2"/>
        <pc:sldMkLst>
          <pc:docMk/>
          <pc:sldMk cId="1619812185" sldId="267"/>
        </pc:sldMkLst>
        <pc:spChg chg="mod">
          <ac:chgData name="沢井 俊介(SAWAI Shunsuke)" userId="0616c4fb-f34e-48b6-a5aa-e06867090e21" providerId="ADAL" clId="{F11C898C-3246-4B9B-95FD-00AC1855E68A}" dt="2026-02-06T02:33:57.681" v="2"/>
          <ac:spMkLst>
            <pc:docMk/>
            <pc:sldMk cId="1619812185" sldId="267"/>
            <ac:spMk id="137" creationId="{3CA81F01-AB83-8C4F-FC58-156F10507246}"/>
          </ac:spMkLst>
        </pc:spChg>
        <pc:grpChg chg="mod">
          <ac:chgData name="沢井 俊介(SAWAI Shunsuke)" userId="0616c4fb-f34e-48b6-a5aa-e06867090e21" providerId="ADAL" clId="{F11C898C-3246-4B9B-95FD-00AC1855E68A}" dt="2026-02-06T02:33:51.136" v="1" actId="1076"/>
          <ac:grpSpMkLst>
            <pc:docMk/>
            <pc:sldMk cId="1619812185" sldId="267"/>
            <ac:grpSpMk id="133" creationId="{77FE702D-0929-5299-F935-5396411AAA89}"/>
          </ac:grpSpMkLst>
        </pc:grpChg>
      </pc:sldChg>
    </pc:docChg>
  </pc:docChgLst>
  <pc:docChgLst>
    <pc:chgData name="須釜 夏海(SUGAMA Natsumi)" userId="8c6e3bf4-9337-4684-b135-0c3304580bcd" providerId="ADAL" clId="{B01A0869-3F1B-48C3-B793-70D53789DC05}"/>
    <pc:docChg chg="custSel modSld">
      <pc:chgData name="須釜 夏海(SUGAMA Natsumi)" userId="8c6e3bf4-9337-4684-b135-0c3304580bcd" providerId="ADAL" clId="{B01A0869-3F1B-48C3-B793-70D53789DC05}" dt="2026-02-05T06:09:05.935" v="1" actId="478"/>
      <pc:docMkLst>
        <pc:docMk/>
      </pc:docMkLst>
      <pc:sldChg chg="delSp mod">
        <pc:chgData name="須釜 夏海(SUGAMA Natsumi)" userId="8c6e3bf4-9337-4684-b135-0c3304580bcd" providerId="ADAL" clId="{B01A0869-3F1B-48C3-B793-70D53789DC05}" dt="2026-02-05T06:09:05.935" v="1" actId="478"/>
        <pc:sldMkLst>
          <pc:docMk/>
          <pc:sldMk cId="1619812185" sldId="267"/>
        </pc:sldMkLst>
        <pc:spChg chg="del">
          <ac:chgData name="須釜 夏海(SUGAMA Natsumi)" userId="8c6e3bf4-9337-4684-b135-0c3304580bcd" providerId="ADAL" clId="{B01A0869-3F1B-48C3-B793-70D53789DC05}" dt="2026-02-05T06:09:03.628" v="0" actId="478"/>
          <ac:spMkLst>
            <pc:docMk/>
            <pc:sldMk cId="1619812185" sldId="267"/>
            <ac:spMk id="155" creationId="{FCA626CA-DC0A-8239-7E24-0D246294313A}"/>
          </ac:spMkLst>
        </pc:spChg>
        <pc:spChg chg="del">
          <ac:chgData name="須釜 夏海(SUGAMA Natsumi)" userId="8c6e3bf4-9337-4684-b135-0c3304580bcd" providerId="ADAL" clId="{B01A0869-3F1B-48C3-B793-70D53789DC05}" dt="2026-02-05T06:09:05.935" v="1" actId="478"/>
          <ac:spMkLst>
            <pc:docMk/>
            <pc:sldMk cId="1619812185" sldId="267"/>
            <ac:spMk id="226" creationId="{EEB5478C-3EFD-EB61-E245-16E8E226E87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660835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163262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5389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73067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875559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2088576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74107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964883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70460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4558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16762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9580CA9A-E081-474E-A1DC-744BA20986C3}" type="datetimeFigureOut">
              <a:rPr kumimoji="1" lang="ja-JP" altLang="en-US" smtClean="0"/>
              <a:t>2026/2/6</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379724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0B8E-CD0B-D4A8-C8C8-4D53271D7656}"/>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03FA300F-E5A2-3132-05A1-ED999AD738AD}"/>
              </a:ext>
            </a:extLst>
          </p:cNvPr>
          <p:cNvSpPr/>
          <p:nvPr/>
        </p:nvSpPr>
        <p:spPr>
          <a:xfrm>
            <a:off x="5255608" y="0"/>
            <a:ext cx="2300253" cy="1069181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3AAAC62-4010-E9C7-A9E7-5CD61F45747B}"/>
              </a:ext>
            </a:extLst>
          </p:cNvPr>
          <p:cNvSpPr/>
          <p:nvPr/>
        </p:nvSpPr>
        <p:spPr>
          <a:xfrm>
            <a:off x="149" y="5110984"/>
            <a:ext cx="5255460" cy="5580829"/>
          </a:xfrm>
          <a:prstGeom prst="rect">
            <a:avLst/>
          </a:prstGeom>
          <a:solidFill>
            <a:srgbClr val="6DBC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A4E4BFC1-ADED-CD56-062B-B25700CF8A12}"/>
              </a:ext>
            </a:extLst>
          </p:cNvPr>
          <p:cNvSpPr/>
          <p:nvPr/>
        </p:nvSpPr>
        <p:spPr>
          <a:xfrm rot="16200000">
            <a:off x="975853" y="44137"/>
            <a:ext cx="307777" cy="1696111"/>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 name="星: 24 pt 9">
            <a:extLst>
              <a:ext uri="{FF2B5EF4-FFF2-40B4-BE49-F238E27FC236}">
                <a16:creationId xmlns:a16="http://schemas.microsoft.com/office/drawing/2014/main" id="{C058763F-383C-0E91-B0D0-DF0330B90330}"/>
              </a:ext>
            </a:extLst>
          </p:cNvPr>
          <p:cNvSpPr/>
          <p:nvPr/>
        </p:nvSpPr>
        <p:spPr>
          <a:xfrm>
            <a:off x="3306061" y="247778"/>
            <a:ext cx="1737360" cy="1706880"/>
          </a:xfrm>
          <a:prstGeom prst="star24">
            <a:avLst>
              <a:gd name="adj" fmla="val 50000"/>
            </a:avLst>
          </a:prstGeom>
          <a:solidFill>
            <a:srgbClr val="4BAC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696B4ECE-1812-8717-12A4-11622096FA41}"/>
              </a:ext>
            </a:extLst>
          </p:cNvPr>
          <p:cNvSpPr txBox="1"/>
          <p:nvPr/>
        </p:nvSpPr>
        <p:spPr>
          <a:xfrm>
            <a:off x="3329506" y="750664"/>
            <a:ext cx="1737361" cy="650947"/>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rPr>
              <a:t>こども・子育て</a:t>
            </a:r>
            <a:endParaRPr kumimoji="0" lang="en-US" altLang="ja-JP" sz="2000" b="1"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endParaRPr>
          </a:p>
          <a:p>
            <a:pPr marL="0" marR="0" lvl="0" indent="0" algn="ctr" defTabSz="457200" rtl="0" eaLnBrk="1" fontAlgn="auto" latinLnBrk="0" hangingPunct="0">
              <a:lnSpc>
                <a:spcPct val="114000"/>
              </a:lnSpc>
              <a:spcBef>
                <a:spcPts val="0"/>
              </a:spcBef>
              <a:spcAft>
                <a:spcPts val="0"/>
              </a:spcAft>
              <a:buClrTx/>
              <a:buSzTx/>
              <a:buFontTx/>
              <a:buNone/>
              <a:tabLst/>
              <a:defRPr/>
            </a:pPr>
            <a:r>
              <a:rPr lang="ja-JP" altLang="en-US" sz="2000" b="1" dirty="0">
                <a:solidFill>
                  <a:prstClr val="white"/>
                </a:solidFill>
                <a:latin typeface="BIZ UDPGothic" panose="020B0400000000000000" pitchFamily="34" charset="-128"/>
                <a:ea typeface="BIZ UDPGothic" panose="020B0400000000000000" pitchFamily="34" charset="-128"/>
              </a:rPr>
              <a:t>世帯を応援！</a:t>
            </a:r>
            <a:endParaRPr kumimoji="0" lang="en-US" altLang="ja-JP" sz="2000" b="0" i="0" u="none" strike="noStrike" kern="1200" cap="none" spc="0" normalizeH="0" baseline="0" noProof="0" dirty="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pic>
        <p:nvPicPr>
          <p:cNvPr id="21" name="図 20" descr="テキスト&#10;&#10;AI 生成コンテンツは誤りを含む可能性があります。">
            <a:extLst>
              <a:ext uri="{FF2B5EF4-FFF2-40B4-BE49-F238E27FC236}">
                <a16:creationId xmlns:a16="http://schemas.microsoft.com/office/drawing/2014/main" id="{37378B23-A0C5-01E0-9759-7E5219DE7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927" y="111101"/>
            <a:ext cx="1416627" cy="489612"/>
          </a:xfrm>
          <a:prstGeom prst="rect">
            <a:avLst/>
          </a:prstGeom>
        </p:spPr>
      </p:pic>
      <p:grpSp>
        <p:nvGrpSpPr>
          <p:cNvPr id="36" name="グループ化 35">
            <a:extLst>
              <a:ext uri="{FF2B5EF4-FFF2-40B4-BE49-F238E27FC236}">
                <a16:creationId xmlns:a16="http://schemas.microsoft.com/office/drawing/2014/main" id="{1C9380E3-B685-37E9-61A7-1EF8E38918EF}"/>
              </a:ext>
            </a:extLst>
          </p:cNvPr>
          <p:cNvGrpSpPr/>
          <p:nvPr/>
        </p:nvGrpSpPr>
        <p:grpSpPr>
          <a:xfrm>
            <a:off x="100157" y="354195"/>
            <a:ext cx="4948289" cy="4591423"/>
            <a:chOff x="286050" y="299140"/>
            <a:chExt cx="4948289" cy="4591423"/>
          </a:xfrm>
        </p:grpSpPr>
        <p:grpSp>
          <p:nvGrpSpPr>
            <p:cNvPr id="37" name="グループ化 36">
              <a:extLst>
                <a:ext uri="{FF2B5EF4-FFF2-40B4-BE49-F238E27FC236}">
                  <a16:creationId xmlns:a16="http://schemas.microsoft.com/office/drawing/2014/main" id="{38D76513-0746-4791-4272-A420D2B1758B}"/>
                </a:ext>
              </a:extLst>
            </p:cNvPr>
            <p:cNvGrpSpPr/>
            <p:nvPr/>
          </p:nvGrpSpPr>
          <p:grpSpPr>
            <a:xfrm>
              <a:off x="286050" y="3293891"/>
              <a:ext cx="934865" cy="1395257"/>
              <a:chOff x="9740778" y="2701901"/>
              <a:chExt cx="934865" cy="1395257"/>
            </a:xfrm>
          </p:grpSpPr>
          <p:sp>
            <p:nvSpPr>
              <p:cNvPr id="53" name="四角形: 角を丸くする 52">
                <a:extLst>
                  <a:ext uri="{FF2B5EF4-FFF2-40B4-BE49-F238E27FC236}">
                    <a16:creationId xmlns:a16="http://schemas.microsoft.com/office/drawing/2014/main" id="{F375C541-B336-556C-F38B-20EA968006B3}"/>
                  </a:ext>
                </a:extLst>
              </p:cNvPr>
              <p:cNvSpPr/>
              <p:nvPr/>
            </p:nvSpPr>
            <p:spPr>
              <a:xfrm>
                <a:off x="9936543" y="2701901"/>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4" name="グラフィックス 53">
                <a:extLst>
                  <a:ext uri="{FF2B5EF4-FFF2-40B4-BE49-F238E27FC236}">
                    <a16:creationId xmlns:a16="http://schemas.microsoft.com/office/drawing/2014/main" id="{3CAA678F-B96B-9181-530F-ED923F0F28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740778" y="2919997"/>
                <a:ext cx="695233" cy="1158111"/>
              </a:xfrm>
              <a:prstGeom prst="rect">
                <a:avLst/>
              </a:prstGeom>
            </p:spPr>
          </p:pic>
        </p:grpSp>
        <p:grpSp>
          <p:nvGrpSpPr>
            <p:cNvPr id="38" name="グループ化 37">
              <a:extLst>
                <a:ext uri="{FF2B5EF4-FFF2-40B4-BE49-F238E27FC236}">
                  <a16:creationId xmlns:a16="http://schemas.microsoft.com/office/drawing/2014/main" id="{B68C508A-8987-2209-2D15-93115B02C87B}"/>
                </a:ext>
              </a:extLst>
            </p:cNvPr>
            <p:cNvGrpSpPr/>
            <p:nvPr/>
          </p:nvGrpSpPr>
          <p:grpSpPr>
            <a:xfrm>
              <a:off x="4465606" y="2643663"/>
              <a:ext cx="768733" cy="1434423"/>
              <a:chOff x="8636403" y="1885830"/>
              <a:chExt cx="768733" cy="1434423"/>
            </a:xfrm>
          </p:grpSpPr>
          <p:sp>
            <p:nvSpPr>
              <p:cNvPr id="51" name="四角形: 角を丸くする 50">
                <a:extLst>
                  <a:ext uri="{FF2B5EF4-FFF2-40B4-BE49-F238E27FC236}">
                    <a16:creationId xmlns:a16="http://schemas.microsoft.com/office/drawing/2014/main" id="{44426B16-F47C-1723-9AB8-A10A76BEB7CB}"/>
                  </a:ext>
                </a:extLst>
              </p:cNvPr>
              <p:cNvSpPr/>
              <p:nvPr/>
            </p:nvSpPr>
            <p:spPr>
              <a:xfrm>
                <a:off x="8666036" y="1885830"/>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2" name="グラフィックス 51">
                <a:extLst>
                  <a:ext uri="{FF2B5EF4-FFF2-40B4-BE49-F238E27FC236}">
                    <a16:creationId xmlns:a16="http://schemas.microsoft.com/office/drawing/2014/main" id="{09B05DF9-78C7-0D81-FEFD-CC2BA00BB5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36403" y="2268129"/>
                <a:ext cx="754914" cy="1052124"/>
              </a:xfrm>
              <a:prstGeom prst="rect">
                <a:avLst/>
              </a:prstGeom>
            </p:spPr>
          </p:pic>
        </p:grpSp>
        <p:grpSp>
          <p:nvGrpSpPr>
            <p:cNvPr id="39" name="グループ化 38">
              <a:extLst>
                <a:ext uri="{FF2B5EF4-FFF2-40B4-BE49-F238E27FC236}">
                  <a16:creationId xmlns:a16="http://schemas.microsoft.com/office/drawing/2014/main" id="{55A31718-FC16-68E1-CB68-8EE185813777}"/>
                </a:ext>
              </a:extLst>
            </p:cNvPr>
            <p:cNvGrpSpPr/>
            <p:nvPr/>
          </p:nvGrpSpPr>
          <p:grpSpPr>
            <a:xfrm>
              <a:off x="315063" y="1110992"/>
              <a:ext cx="928648" cy="1395257"/>
              <a:chOff x="8682192" y="4833611"/>
              <a:chExt cx="928648" cy="1395257"/>
            </a:xfrm>
          </p:grpSpPr>
          <p:sp>
            <p:nvSpPr>
              <p:cNvPr id="49" name="四角形: 角を丸くする 48">
                <a:extLst>
                  <a:ext uri="{FF2B5EF4-FFF2-40B4-BE49-F238E27FC236}">
                    <a16:creationId xmlns:a16="http://schemas.microsoft.com/office/drawing/2014/main" id="{F18CD9EA-CFE7-2CAE-8A95-0F9504B770FC}"/>
                  </a:ext>
                </a:extLst>
              </p:cNvPr>
              <p:cNvSpPr/>
              <p:nvPr/>
            </p:nvSpPr>
            <p:spPr>
              <a:xfrm>
                <a:off x="8871740" y="4833611"/>
                <a:ext cx="739100" cy="1395257"/>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50" name="グラフィックス 49">
                <a:extLst>
                  <a:ext uri="{FF2B5EF4-FFF2-40B4-BE49-F238E27FC236}">
                    <a16:creationId xmlns:a16="http://schemas.microsoft.com/office/drawing/2014/main" id="{808D118D-1E24-A2A2-1820-3FD5E645C7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682192" y="5126666"/>
                <a:ext cx="826952" cy="1093372"/>
              </a:xfrm>
              <a:prstGeom prst="rect">
                <a:avLst/>
              </a:prstGeom>
            </p:spPr>
          </p:pic>
        </p:grpSp>
        <p:grpSp>
          <p:nvGrpSpPr>
            <p:cNvPr id="40" name="グループ化 39">
              <a:extLst>
                <a:ext uri="{FF2B5EF4-FFF2-40B4-BE49-F238E27FC236}">
                  <a16:creationId xmlns:a16="http://schemas.microsoft.com/office/drawing/2014/main" id="{CE1EB588-17E0-1E9E-13D6-37AF52A1AA00}"/>
                </a:ext>
              </a:extLst>
            </p:cNvPr>
            <p:cNvGrpSpPr/>
            <p:nvPr/>
          </p:nvGrpSpPr>
          <p:grpSpPr>
            <a:xfrm>
              <a:off x="2296826" y="299140"/>
              <a:ext cx="1097259" cy="1395257"/>
              <a:chOff x="11245596" y="1805151"/>
              <a:chExt cx="1097259" cy="1395257"/>
            </a:xfrm>
          </p:grpSpPr>
          <p:sp>
            <p:nvSpPr>
              <p:cNvPr id="47" name="四角形: 角を丸くする 46">
                <a:extLst>
                  <a:ext uri="{FF2B5EF4-FFF2-40B4-BE49-F238E27FC236}">
                    <a16:creationId xmlns:a16="http://schemas.microsoft.com/office/drawing/2014/main" id="{21409703-CD2D-B8F8-C31E-F9AAA7372A6C}"/>
                  </a:ext>
                </a:extLst>
              </p:cNvPr>
              <p:cNvSpPr/>
              <p:nvPr/>
            </p:nvSpPr>
            <p:spPr>
              <a:xfrm>
                <a:off x="11424676" y="1805151"/>
                <a:ext cx="739100" cy="1395257"/>
              </a:xfrm>
              <a:prstGeom prst="roundRect">
                <a:avLst/>
              </a:prstGeom>
              <a:solidFill>
                <a:srgbClr val="B7DE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48" name="グラフィックス 47">
                <a:extLst>
                  <a:ext uri="{FF2B5EF4-FFF2-40B4-BE49-F238E27FC236}">
                    <a16:creationId xmlns:a16="http://schemas.microsoft.com/office/drawing/2014/main" id="{2D6AE3EC-6F8C-519A-567D-AE6C023DCE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45596" y="2027101"/>
                <a:ext cx="1097259" cy="1173307"/>
              </a:xfrm>
              <a:prstGeom prst="rect">
                <a:avLst/>
              </a:prstGeom>
            </p:spPr>
          </p:pic>
        </p:grpSp>
        <p:sp>
          <p:nvSpPr>
            <p:cNvPr id="41" name="四角形: 角を丸くする 40">
              <a:extLst>
                <a:ext uri="{FF2B5EF4-FFF2-40B4-BE49-F238E27FC236}">
                  <a16:creationId xmlns:a16="http://schemas.microsoft.com/office/drawing/2014/main" id="{A5A35058-714E-525E-6613-1B58B4C6E34F}"/>
                </a:ext>
              </a:extLst>
            </p:cNvPr>
            <p:cNvSpPr/>
            <p:nvPr/>
          </p:nvSpPr>
          <p:spPr>
            <a:xfrm>
              <a:off x="4473513" y="4194385"/>
              <a:ext cx="739100" cy="571918"/>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2" name="四角形: 角を丸くする 41">
              <a:extLst>
                <a:ext uri="{FF2B5EF4-FFF2-40B4-BE49-F238E27FC236}">
                  <a16:creationId xmlns:a16="http://schemas.microsoft.com/office/drawing/2014/main" id="{906DC642-DDD3-BB91-772E-7B8BDC1CDFA8}"/>
                </a:ext>
              </a:extLst>
            </p:cNvPr>
            <p:cNvSpPr/>
            <p:nvPr/>
          </p:nvSpPr>
          <p:spPr>
            <a:xfrm>
              <a:off x="1461622" y="1088693"/>
              <a:ext cx="739100" cy="1389676"/>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3" name="四角形: 角を丸くする 42">
              <a:extLst>
                <a:ext uri="{FF2B5EF4-FFF2-40B4-BE49-F238E27FC236}">
                  <a16:creationId xmlns:a16="http://schemas.microsoft.com/office/drawing/2014/main" id="{5992E09F-779C-0237-4D04-F2AFB7614E93}"/>
                </a:ext>
              </a:extLst>
            </p:cNvPr>
            <p:cNvSpPr/>
            <p:nvPr/>
          </p:nvSpPr>
          <p:spPr>
            <a:xfrm>
              <a:off x="2488899" y="1832787"/>
              <a:ext cx="739100" cy="571918"/>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4" name="四角形: 角を丸くする 43">
              <a:extLst>
                <a:ext uri="{FF2B5EF4-FFF2-40B4-BE49-F238E27FC236}">
                  <a16:creationId xmlns:a16="http://schemas.microsoft.com/office/drawing/2014/main" id="{59DCDD3E-297C-8758-D00B-47A698519157}"/>
                </a:ext>
              </a:extLst>
            </p:cNvPr>
            <p:cNvSpPr/>
            <p:nvPr/>
          </p:nvSpPr>
          <p:spPr>
            <a:xfrm>
              <a:off x="450386" y="2612925"/>
              <a:ext cx="739100" cy="571918"/>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45" name="グラフィックス 44">
              <a:extLst>
                <a:ext uri="{FF2B5EF4-FFF2-40B4-BE49-F238E27FC236}">
                  <a16:creationId xmlns:a16="http://schemas.microsoft.com/office/drawing/2014/main" id="{4A1B22D5-AB90-1541-26FC-CFD3C7DD584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6916" y="1266456"/>
              <a:ext cx="3702749" cy="3624107"/>
            </a:xfrm>
            <a:prstGeom prst="rect">
              <a:avLst/>
            </a:prstGeom>
          </p:spPr>
        </p:pic>
        <p:pic>
          <p:nvPicPr>
            <p:cNvPr id="46" name="グラフィックス 45">
              <a:extLst>
                <a:ext uri="{FF2B5EF4-FFF2-40B4-BE49-F238E27FC236}">
                  <a16:creationId xmlns:a16="http://schemas.microsoft.com/office/drawing/2014/main" id="{3A49AF9F-FE06-7D44-8B4B-B53166EDF1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50327" y="4314577"/>
              <a:ext cx="406309" cy="355521"/>
            </a:xfrm>
            <a:prstGeom prst="rect">
              <a:avLst/>
            </a:prstGeom>
          </p:spPr>
        </p:pic>
      </p:grpSp>
      <p:sp>
        <p:nvSpPr>
          <p:cNvPr id="3" name="テキスト ボックス 2">
            <a:extLst>
              <a:ext uri="{FF2B5EF4-FFF2-40B4-BE49-F238E27FC236}">
                <a16:creationId xmlns:a16="http://schemas.microsoft.com/office/drawing/2014/main" id="{A427EF78-E98C-C7DF-34AE-3BA40D563152}"/>
              </a:ext>
            </a:extLst>
          </p:cNvPr>
          <p:cNvSpPr txBox="1"/>
          <p:nvPr/>
        </p:nvSpPr>
        <p:spPr>
          <a:xfrm>
            <a:off x="404135" y="716219"/>
            <a:ext cx="142985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cs typeface="+mn-cs"/>
              </a:rPr>
              <a:t>事業主の皆様へ</a:t>
            </a:r>
          </a:p>
        </p:txBody>
      </p:sp>
      <p:sp>
        <p:nvSpPr>
          <p:cNvPr id="20" name="テキスト ボックス 19">
            <a:extLst>
              <a:ext uri="{FF2B5EF4-FFF2-40B4-BE49-F238E27FC236}">
                <a16:creationId xmlns:a16="http://schemas.microsoft.com/office/drawing/2014/main" id="{32D2B678-77EE-D8F4-9C1F-DC8F961FC1AE}"/>
              </a:ext>
            </a:extLst>
          </p:cNvPr>
          <p:cNvSpPr txBox="1"/>
          <p:nvPr/>
        </p:nvSpPr>
        <p:spPr>
          <a:xfrm>
            <a:off x="887337" y="5451575"/>
            <a:ext cx="3423834" cy="360163"/>
          </a:xfrm>
          <a:prstGeom prst="rect">
            <a:avLst/>
          </a:prstGeom>
          <a:noFill/>
          <a:ln>
            <a:noFill/>
          </a:ln>
        </p:spPr>
        <p:txBody>
          <a:bodyPr wrap="square" lIns="0" tIns="0" rIns="0" bIns="0" rtlCol="0">
            <a:spAutoFit/>
          </a:bodyPr>
          <a:lstStyle/>
          <a:p>
            <a:pPr algn="ctr" hangingPunct="0">
              <a:lnSpc>
                <a:spcPct val="114000"/>
              </a:lnSpc>
            </a:pPr>
            <a:r>
              <a:rPr lang="ja-JP" altLang="en-US" sz="2400" b="1" dirty="0">
                <a:solidFill>
                  <a:schemeClr val="bg1"/>
                </a:solidFill>
                <a:latin typeface="BIZ UDPGothic" panose="020B0400000000000000" pitchFamily="34" charset="-128"/>
                <a:ea typeface="BIZ UDPGothic" panose="020B0400000000000000" pitchFamily="34" charset="-128"/>
              </a:rPr>
              <a:t>拡充される給付の例</a:t>
            </a:r>
            <a:endParaRPr lang="en-US" altLang="ja-JP" sz="2400" strike="sngStrike" dirty="0">
              <a:solidFill>
                <a:srgbClr val="FF0000"/>
              </a:solidFill>
              <a:latin typeface="BIZ UDPGothic" panose="020B0400000000000000" pitchFamily="34" charset="-128"/>
              <a:ea typeface="BIZ UDPGothic" panose="020B0400000000000000" pitchFamily="34" charset="-128"/>
            </a:endParaRPr>
          </a:p>
        </p:txBody>
      </p:sp>
      <p:sp>
        <p:nvSpPr>
          <p:cNvPr id="26" name="テキスト ボックス 25">
            <a:extLst>
              <a:ext uri="{FF2B5EF4-FFF2-40B4-BE49-F238E27FC236}">
                <a16:creationId xmlns:a16="http://schemas.microsoft.com/office/drawing/2014/main" id="{51AB4D44-B535-801D-6970-A4D513956B8F}"/>
              </a:ext>
            </a:extLst>
          </p:cNvPr>
          <p:cNvSpPr txBox="1"/>
          <p:nvPr/>
        </p:nvSpPr>
        <p:spPr>
          <a:xfrm>
            <a:off x="263526" y="9003058"/>
            <a:ext cx="4794785" cy="1099083"/>
          </a:xfrm>
          <a:prstGeom prst="rect">
            <a:avLst/>
          </a:prstGeom>
          <a:noFill/>
          <a:ln>
            <a:noFill/>
          </a:ln>
        </p:spPr>
        <p:txBody>
          <a:bodyPr wrap="square" lIns="0" tIns="0" rIns="0" bIns="0" rtlCol="0">
            <a:spAutoFit/>
          </a:bodyPr>
          <a:lstStyle/>
          <a:p>
            <a:pPr marL="285750" indent="-285750" hangingPunct="0">
              <a:lnSpc>
                <a:spcPct val="114000"/>
              </a:lnSpc>
              <a:buFont typeface="Wingdings" panose="05000000000000000000" pitchFamily="2" charset="2"/>
              <a:buChar char="l"/>
            </a:pPr>
            <a:r>
              <a:rPr lang="ja-JP" altLang="en-US" sz="1200" b="1" dirty="0">
                <a:solidFill>
                  <a:schemeClr val="bg1"/>
                </a:solidFill>
                <a:latin typeface="BIZ UDPGothic" panose="020B0400000000000000" pitchFamily="34" charset="-128"/>
                <a:ea typeface="BIZ UDPGothic" panose="020B0400000000000000" pitchFamily="34" charset="-128"/>
              </a:rPr>
              <a:t>近年、少子化・人口減少の進行が加速していることを踏まえ、政府は令和５年</a:t>
            </a:r>
            <a:r>
              <a:rPr lang="en-US" altLang="ja-JP" sz="1200" b="1" dirty="0">
                <a:solidFill>
                  <a:schemeClr val="bg1"/>
                </a:solidFill>
                <a:latin typeface="BIZ UDPGothic" panose="020B0400000000000000" pitchFamily="34" charset="-128"/>
                <a:ea typeface="BIZ UDPGothic" panose="020B0400000000000000" pitchFamily="34" charset="-128"/>
              </a:rPr>
              <a:t>12</a:t>
            </a:r>
            <a:r>
              <a:rPr lang="ja-JP" altLang="en-US" sz="1200" b="1" dirty="0">
                <a:solidFill>
                  <a:schemeClr val="bg1"/>
                </a:solidFill>
                <a:latin typeface="BIZ UDPGothic" panose="020B0400000000000000" pitchFamily="34" charset="-128"/>
                <a:ea typeface="BIZ UDPGothic" panose="020B0400000000000000" pitchFamily="34" charset="-128"/>
              </a:rPr>
              <a:t>月にこども未来戦略「加速化プラン」を策定しました。</a:t>
            </a:r>
            <a:endParaRPr lang="en-US" altLang="ja-JP" sz="1200" b="1" dirty="0">
              <a:solidFill>
                <a:schemeClr val="bg1"/>
              </a:solidFill>
              <a:latin typeface="BIZ UDPGothic" panose="020B0400000000000000" pitchFamily="34" charset="-128"/>
              <a:ea typeface="BIZ UDPGothic" panose="020B0400000000000000" pitchFamily="34" charset="-128"/>
            </a:endParaRPr>
          </a:p>
          <a:p>
            <a:pPr marL="285750" indent="-285750" hangingPunct="0">
              <a:lnSpc>
                <a:spcPct val="114000"/>
              </a:lnSpc>
              <a:spcBef>
                <a:spcPts val="600"/>
              </a:spcBef>
              <a:buFont typeface="Wingdings" panose="05000000000000000000" pitchFamily="2" charset="2"/>
              <a:buChar char="l"/>
            </a:pPr>
            <a:r>
              <a:rPr lang="ja-JP" altLang="en-US" sz="1200" b="1" dirty="0">
                <a:solidFill>
                  <a:schemeClr val="bg1"/>
                </a:solidFill>
                <a:latin typeface="BIZ UDPGothic" panose="020B0400000000000000" pitchFamily="34" charset="-128"/>
                <a:ea typeface="BIZ UDPGothic" panose="020B0400000000000000" pitchFamily="34" charset="-128"/>
              </a:rPr>
              <a:t>「加速化プラン」による取組を通じて、若い世代が希望どおり結婚し、希望する誰もがこどもを持ち、安心して子育てできる社会、こどもたちが笑顔で暮らせる社会の実現を目指しています。</a:t>
            </a:r>
          </a:p>
        </p:txBody>
      </p:sp>
      <p:sp>
        <p:nvSpPr>
          <p:cNvPr id="18" name="二等辺三角形 17">
            <a:extLst>
              <a:ext uri="{FF2B5EF4-FFF2-40B4-BE49-F238E27FC236}">
                <a16:creationId xmlns:a16="http://schemas.microsoft.com/office/drawing/2014/main" id="{033F81E5-D5AB-56CE-E732-59FA435B3407}"/>
              </a:ext>
            </a:extLst>
          </p:cNvPr>
          <p:cNvSpPr/>
          <p:nvPr/>
        </p:nvSpPr>
        <p:spPr>
          <a:xfrm rot="5400000" flipV="1">
            <a:off x="5280386" y="-25462"/>
            <a:ext cx="2276805" cy="2300251"/>
          </a:xfrm>
          <a:prstGeom prst="triangle">
            <a:avLst>
              <a:gd name="adj" fmla="val 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CEDAD7C-8632-0E49-B019-ACDB875421E6}"/>
              </a:ext>
            </a:extLst>
          </p:cNvPr>
          <p:cNvSpPr txBox="1"/>
          <p:nvPr/>
        </p:nvSpPr>
        <p:spPr>
          <a:xfrm>
            <a:off x="5279056" y="758907"/>
            <a:ext cx="2289858" cy="950056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児童手当の拡充や妊婦のための支援給付など</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こども</a:t>
            </a:r>
            <a:r>
              <a:rPr kumimoji="0" lang="ja-JP" altLang="en-US" sz="3000" b="0"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子育て支援の拡充</a:t>
            </a: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が既に始まっています。</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給付の拡充には、令和８年度から始まる</a:t>
            </a:r>
            <a:endParaRPr kumimoji="0" lang="en-US" altLang="ja-JP"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3000" b="1" i="0" u="none" strike="noStrike" kern="1200" cap="none" spc="0" normalizeH="0" baseline="0" noProof="0" dirty="0">
                <a:ln>
                  <a:noFill/>
                </a:ln>
                <a:solidFill>
                  <a:srgbClr val="31859C"/>
                </a:solidFill>
                <a:effectLst/>
                <a:uLnTx/>
                <a:uFillTx/>
                <a:latin typeface="BIZ UDPゴシック" panose="020B0400000000000000" pitchFamily="50" charset="-128"/>
                <a:ea typeface="BIZ UDPゴシック" panose="020B0400000000000000" pitchFamily="50" charset="-128"/>
                <a:cs typeface="+mn-cs"/>
              </a:rPr>
              <a:t>子ども・子育て支援金</a:t>
            </a:r>
            <a:r>
              <a:rPr kumimoji="0" lang="ja-JP" altLang="en-US" sz="3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が充てられます。</a:t>
            </a:r>
          </a:p>
        </p:txBody>
      </p:sp>
      <p:sp>
        <p:nvSpPr>
          <p:cNvPr id="24" name="二等辺三角形 23">
            <a:extLst>
              <a:ext uri="{FF2B5EF4-FFF2-40B4-BE49-F238E27FC236}">
                <a16:creationId xmlns:a16="http://schemas.microsoft.com/office/drawing/2014/main" id="{4C4120EA-261C-491E-586F-8D1507CF2A27}"/>
              </a:ext>
            </a:extLst>
          </p:cNvPr>
          <p:cNvSpPr/>
          <p:nvPr/>
        </p:nvSpPr>
        <p:spPr>
          <a:xfrm rot="16200000" flipV="1">
            <a:off x="5267333" y="8417024"/>
            <a:ext cx="2276805" cy="2300251"/>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a:extLst>
              <a:ext uri="{FF2B5EF4-FFF2-40B4-BE49-F238E27FC236}">
                <a16:creationId xmlns:a16="http://schemas.microsoft.com/office/drawing/2014/main" id="{030CCC94-80E8-4EC7-2FC1-DFC37F0CBE43}"/>
              </a:ext>
            </a:extLst>
          </p:cNvPr>
          <p:cNvCxnSpPr>
            <a:cxnSpLocks/>
          </p:cNvCxnSpPr>
          <p:nvPr/>
        </p:nvCxnSpPr>
        <p:spPr>
          <a:xfrm>
            <a:off x="508739" y="5345906"/>
            <a:ext cx="4284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81" name="グループ化 80">
            <a:extLst>
              <a:ext uri="{FF2B5EF4-FFF2-40B4-BE49-F238E27FC236}">
                <a16:creationId xmlns:a16="http://schemas.microsoft.com/office/drawing/2014/main" id="{257B1F91-9BD2-7790-07DC-4B2C97D1CD79}"/>
              </a:ext>
            </a:extLst>
          </p:cNvPr>
          <p:cNvGrpSpPr/>
          <p:nvPr/>
        </p:nvGrpSpPr>
        <p:grpSpPr>
          <a:xfrm>
            <a:off x="381115" y="6038277"/>
            <a:ext cx="4451528" cy="2803899"/>
            <a:chOff x="231647" y="6066789"/>
            <a:chExt cx="4800820" cy="2933279"/>
          </a:xfrm>
        </p:grpSpPr>
        <p:grpSp>
          <p:nvGrpSpPr>
            <p:cNvPr id="31" name="グループ化 30">
              <a:extLst>
                <a:ext uri="{FF2B5EF4-FFF2-40B4-BE49-F238E27FC236}">
                  <a16:creationId xmlns:a16="http://schemas.microsoft.com/office/drawing/2014/main" id="{AC32B7F5-0725-86F1-9230-3643848AA7D4}"/>
                </a:ext>
              </a:extLst>
            </p:cNvPr>
            <p:cNvGrpSpPr/>
            <p:nvPr/>
          </p:nvGrpSpPr>
          <p:grpSpPr>
            <a:xfrm rot="10800000">
              <a:off x="397301" y="7688570"/>
              <a:ext cx="4458926" cy="1311498"/>
              <a:chOff x="300794" y="8821781"/>
              <a:chExt cx="5051378" cy="1485756"/>
            </a:xfrm>
          </p:grpSpPr>
          <p:sp>
            <p:nvSpPr>
              <p:cNvPr id="74" name="四角形: 角を丸くする 73">
                <a:extLst>
                  <a:ext uri="{FF2B5EF4-FFF2-40B4-BE49-F238E27FC236}">
                    <a16:creationId xmlns:a16="http://schemas.microsoft.com/office/drawing/2014/main" id="{C74E4911-E10F-6674-443B-9170062918B9}"/>
                  </a:ext>
                </a:extLst>
              </p:cNvPr>
              <p:cNvSpPr/>
              <p:nvPr/>
            </p:nvSpPr>
            <p:spPr>
              <a:xfrm>
                <a:off x="300794"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四角形: 角を丸くする 74">
                <a:extLst>
                  <a:ext uri="{FF2B5EF4-FFF2-40B4-BE49-F238E27FC236}">
                    <a16:creationId xmlns:a16="http://schemas.microsoft.com/office/drawing/2014/main" id="{EFB66958-589D-C724-F297-1F096B3125B0}"/>
                  </a:ext>
                </a:extLst>
              </p:cNvPr>
              <p:cNvSpPr/>
              <p:nvPr/>
            </p:nvSpPr>
            <p:spPr>
              <a:xfrm>
                <a:off x="2040316"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四角形: 角を丸くする 75">
                <a:extLst>
                  <a:ext uri="{FF2B5EF4-FFF2-40B4-BE49-F238E27FC236}">
                    <a16:creationId xmlns:a16="http://schemas.microsoft.com/office/drawing/2014/main" id="{EE167A4F-68B8-9E2F-45F2-2443FCD0637B}"/>
                  </a:ext>
                </a:extLst>
              </p:cNvPr>
              <p:cNvSpPr/>
              <p:nvPr/>
            </p:nvSpPr>
            <p:spPr>
              <a:xfrm>
                <a:off x="3779838" y="8821781"/>
                <a:ext cx="1572334"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テキスト ボックス 31">
              <a:extLst>
                <a:ext uri="{FF2B5EF4-FFF2-40B4-BE49-F238E27FC236}">
                  <a16:creationId xmlns:a16="http://schemas.microsoft.com/office/drawing/2014/main" id="{BDAE919F-0952-77EC-76C7-992290F48A4B}"/>
                </a:ext>
              </a:extLst>
            </p:cNvPr>
            <p:cNvSpPr txBox="1"/>
            <p:nvPr/>
          </p:nvSpPr>
          <p:spPr>
            <a:xfrm>
              <a:off x="516639" y="8101942"/>
              <a:ext cx="1089891" cy="606290"/>
            </a:xfrm>
            <a:prstGeom prst="rect">
              <a:avLst/>
            </a:prstGeom>
            <a:noFill/>
          </p:spPr>
          <p:txBody>
            <a:bodyPr wrap="square" lIns="0" tIns="0" rIns="0" bIns="0">
              <a:spAutoFit/>
            </a:bodyPr>
            <a:lstStyle/>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育児時短就業給付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3" name="テキスト ボックス 32">
              <a:extLst>
                <a:ext uri="{FF2B5EF4-FFF2-40B4-BE49-F238E27FC236}">
                  <a16:creationId xmlns:a16="http://schemas.microsoft.com/office/drawing/2014/main" id="{B309A242-F82E-EA42-155E-1469CA02492F}"/>
                </a:ext>
              </a:extLst>
            </p:cNvPr>
            <p:cNvSpPr txBox="1"/>
            <p:nvPr/>
          </p:nvSpPr>
          <p:spPr>
            <a:xfrm>
              <a:off x="3484828" y="8009041"/>
              <a:ext cx="1366938" cy="829509"/>
            </a:xfrm>
            <a:prstGeom prst="rect">
              <a:avLst/>
            </a:prstGeom>
            <a:noFill/>
          </p:spPr>
          <p:txBody>
            <a:bodyPr wrap="square" lIns="0" tIns="0" rIns="0" bIns="0">
              <a:spAutoFit/>
            </a:bodyPr>
            <a:lstStyle/>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育児期間中</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の国民年金</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sz="1600" b="1" dirty="0">
                  <a:solidFill>
                    <a:schemeClr val="accent5">
                      <a:lumMod val="75000"/>
                    </a:schemeClr>
                  </a:solidFill>
                  <a:latin typeface="BIZ UDPGothic" panose="020B0400000000000000" pitchFamily="34" charset="-128"/>
                  <a:ea typeface="BIZ UDPGothic" panose="020B0400000000000000" pitchFamily="34" charset="-128"/>
                </a:rPr>
                <a:t>保険料免除</a:t>
              </a:r>
              <a:endParaRPr lang="en-US" altLang="ja-JP" sz="1600"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55" name="テキスト ボックス 54">
              <a:extLst>
                <a:ext uri="{FF2B5EF4-FFF2-40B4-BE49-F238E27FC236}">
                  <a16:creationId xmlns:a16="http://schemas.microsoft.com/office/drawing/2014/main" id="{18E009C4-22F1-0294-8301-5A0DFE4342ED}"/>
                </a:ext>
              </a:extLst>
            </p:cNvPr>
            <p:cNvSpPr txBox="1"/>
            <p:nvPr/>
          </p:nvSpPr>
          <p:spPr>
            <a:xfrm>
              <a:off x="2118301" y="7915573"/>
              <a:ext cx="1089891" cy="9330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こども</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誰でも</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通園制度</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80" name="グループ化 79">
              <a:extLst>
                <a:ext uri="{FF2B5EF4-FFF2-40B4-BE49-F238E27FC236}">
                  <a16:creationId xmlns:a16="http://schemas.microsoft.com/office/drawing/2014/main" id="{EC6E0D92-519B-7FCD-784F-B14159713716}"/>
                </a:ext>
              </a:extLst>
            </p:cNvPr>
            <p:cNvGrpSpPr/>
            <p:nvPr/>
          </p:nvGrpSpPr>
          <p:grpSpPr>
            <a:xfrm>
              <a:off x="231647" y="6066789"/>
              <a:ext cx="4603770" cy="1494140"/>
              <a:chOff x="231647" y="5902667"/>
              <a:chExt cx="4603770" cy="1494140"/>
            </a:xfrm>
          </p:grpSpPr>
          <p:grpSp>
            <p:nvGrpSpPr>
              <p:cNvPr id="29" name="グループ化 28">
                <a:extLst>
                  <a:ext uri="{FF2B5EF4-FFF2-40B4-BE49-F238E27FC236}">
                    <a16:creationId xmlns:a16="http://schemas.microsoft.com/office/drawing/2014/main" id="{6B87C427-F487-161C-4238-919F3F893181}"/>
                  </a:ext>
                </a:extLst>
              </p:cNvPr>
              <p:cNvGrpSpPr/>
              <p:nvPr/>
            </p:nvGrpSpPr>
            <p:grpSpPr>
              <a:xfrm rot="10800000">
                <a:off x="376491" y="6085309"/>
                <a:ext cx="4458926" cy="1311498"/>
                <a:chOff x="300794" y="8821781"/>
                <a:chExt cx="5051378" cy="1485756"/>
              </a:xfrm>
            </p:grpSpPr>
            <p:sp>
              <p:nvSpPr>
                <p:cNvPr id="77" name="四角形: 角を丸くする 76">
                  <a:extLst>
                    <a:ext uri="{FF2B5EF4-FFF2-40B4-BE49-F238E27FC236}">
                      <a16:creationId xmlns:a16="http://schemas.microsoft.com/office/drawing/2014/main" id="{4DC1413C-2293-5EBD-DA99-81EA57B720EE}"/>
                    </a:ext>
                  </a:extLst>
                </p:cNvPr>
                <p:cNvSpPr/>
                <p:nvPr/>
              </p:nvSpPr>
              <p:spPr>
                <a:xfrm>
                  <a:off x="300794"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4C6541D0-7B91-120F-4305-D02E89FCB4B7}"/>
                    </a:ext>
                  </a:extLst>
                </p:cNvPr>
                <p:cNvSpPr/>
                <p:nvPr/>
              </p:nvSpPr>
              <p:spPr>
                <a:xfrm>
                  <a:off x="2040316" y="8821781"/>
                  <a:ext cx="1525183"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四角形: 角を丸くする 78">
                  <a:extLst>
                    <a:ext uri="{FF2B5EF4-FFF2-40B4-BE49-F238E27FC236}">
                      <a16:creationId xmlns:a16="http://schemas.microsoft.com/office/drawing/2014/main" id="{9D22753C-0DD9-87FF-5430-5E30316C7747}"/>
                    </a:ext>
                  </a:extLst>
                </p:cNvPr>
                <p:cNvSpPr/>
                <p:nvPr/>
              </p:nvSpPr>
              <p:spPr>
                <a:xfrm>
                  <a:off x="3779838" y="8821781"/>
                  <a:ext cx="1572334" cy="1485756"/>
                </a:xfrm>
                <a:prstGeom prst="roundRect">
                  <a:avLst/>
                </a:prstGeom>
                <a:solidFill>
                  <a:schemeClr val="bg1"/>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テキスト ボックス 29">
                <a:extLst>
                  <a:ext uri="{FF2B5EF4-FFF2-40B4-BE49-F238E27FC236}">
                    <a16:creationId xmlns:a16="http://schemas.microsoft.com/office/drawing/2014/main" id="{1E2A0E37-7CD7-3906-E721-16494CCA614F}"/>
                  </a:ext>
                </a:extLst>
              </p:cNvPr>
              <p:cNvSpPr txBox="1"/>
              <p:nvPr/>
            </p:nvSpPr>
            <p:spPr>
              <a:xfrm>
                <a:off x="500143" y="6470968"/>
                <a:ext cx="1089891" cy="6062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児童手当</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の拡充</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4" name="テキスト ボックス 33">
                <a:extLst>
                  <a:ext uri="{FF2B5EF4-FFF2-40B4-BE49-F238E27FC236}">
                    <a16:creationId xmlns:a16="http://schemas.microsoft.com/office/drawing/2014/main" id="{33BE6479-F1D2-13CC-39D8-39513E7223DA}"/>
                  </a:ext>
                </a:extLst>
              </p:cNvPr>
              <p:cNvSpPr txBox="1"/>
              <p:nvPr/>
            </p:nvSpPr>
            <p:spPr>
              <a:xfrm>
                <a:off x="2087818" y="6303668"/>
                <a:ext cx="1089891" cy="933090"/>
              </a:xfrm>
              <a:prstGeom prst="rect">
                <a:avLst/>
              </a:prstGeom>
              <a:noFill/>
            </p:spPr>
            <p:txBody>
              <a:bodyPr wrap="square" lIns="0" tIns="0" rIns="0" bIns="0">
                <a:spAutoFit/>
              </a:bodyPr>
              <a:lstStyle/>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妊婦の</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ための</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ja-JP" altLang="en-US" b="1" dirty="0">
                    <a:solidFill>
                      <a:schemeClr val="accent5">
                        <a:lumMod val="75000"/>
                      </a:schemeClr>
                    </a:solidFill>
                    <a:latin typeface="BIZ UDPGothic" panose="020B0400000000000000" pitchFamily="34" charset="-128"/>
                    <a:ea typeface="BIZ UDPGothic" panose="020B0400000000000000" pitchFamily="34" charset="-128"/>
                  </a:rPr>
                  <a:t>支援給付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sp>
            <p:nvSpPr>
              <p:cNvPr id="35" name="テキスト ボックス 34">
                <a:extLst>
                  <a:ext uri="{FF2B5EF4-FFF2-40B4-BE49-F238E27FC236}">
                    <a16:creationId xmlns:a16="http://schemas.microsoft.com/office/drawing/2014/main" id="{14DA4E7D-C6B6-7338-1D5A-C3BD6301E75D}"/>
                  </a:ext>
                </a:extLst>
              </p:cNvPr>
              <p:cNvSpPr txBox="1"/>
              <p:nvPr/>
            </p:nvSpPr>
            <p:spPr>
              <a:xfrm>
                <a:off x="3627409" y="6298529"/>
                <a:ext cx="1089891" cy="933090"/>
              </a:xfrm>
              <a:prstGeom prst="rect">
                <a:avLst/>
              </a:prstGeom>
              <a:noFill/>
            </p:spPr>
            <p:txBody>
              <a:bodyPr wrap="square" lIns="0" tIns="0" rIns="0" bIns="0">
                <a:spAutoFit/>
              </a:bodyPr>
              <a:lstStyle/>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出生後</a:t>
                </a:r>
                <a:endParaRPr lang="en-US" altLang="zh-TW" b="1" dirty="0">
                  <a:solidFill>
                    <a:schemeClr val="accent5">
                      <a:lumMod val="75000"/>
                    </a:schemeClr>
                  </a:solidFill>
                  <a:latin typeface="BIZ UDPGothic" panose="020B0400000000000000" pitchFamily="34" charset="-128"/>
                  <a:ea typeface="BIZ UDPGothic" panose="020B0400000000000000" pitchFamily="34" charset="-128"/>
                </a:endParaRPr>
              </a:p>
              <a:p>
                <a:pPr algn="ctr" hangingPunct="0">
                  <a:lnSpc>
                    <a:spcPct val="114000"/>
                  </a:lnSpc>
                </a:pPr>
                <a:r>
                  <a:rPr lang="zh-TW" altLang="en-US" b="1" dirty="0">
                    <a:solidFill>
                      <a:schemeClr val="accent5">
                        <a:lumMod val="75000"/>
                      </a:schemeClr>
                    </a:solidFill>
                    <a:latin typeface="BIZ UDPGothic" panose="020B0400000000000000" pitchFamily="34" charset="-128"/>
                    <a:ea typeface="BIZ UDPGothic" panose="020B0400000000000000" pitchFamily="34" charset="-128"/>
                  </a:rPr>
                  <a:t>休業支援給付</a:t>
                </a:r>
                <a:endParaRPr lang="en-US" altLang="ja-JP"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56" name="グループ化 55">
                <a:extLst>
                  <a:ext uri="{FF2B5EF4-FFF2-40B4-BE49-F238E27FC236}">
                    <a16:creationId xmlns:a16="http://schemas.microsoft.com/office/drawing/2014/main" id="{5923887A-F7A8-CDF0-99B4-BCAEBF2335D8}"/>
                  </a:ext>
                </a:extLst>
              </p:cNvPr>
              <p:cNvGrpSpPr/>
              <p:nvPr/>
            </p:nvGrpSpPr>
            <p:grpSpPr>
              <a:xfrm>
                <a:off x="231647" y="5902667"/>
                <a:ext cx="488464" cy="488464"/>
                <a:chOff x="251180" y="6760772"/>
                <a:chExt cx="484069" cy="484069"/>
              </a:xfrm>
            </p:grpSpPr>
            <p:sp>
              <p:nvSpPr>
                <p:cNvPr id="72" name="楕円 71">
                  <a:extLst>
                    <a:ext uri="{FF2B5EF4-FFF2-40B4-BE49-F238E27FC236}">
                      <a16:creationId xmlns:a16="http://schemas.microsoft.com/office/drawing/2014/main" id="{33D7525D-F180-CF51-A2CD-21D159A4B13E}"/>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D6B1BE64-E362-872C-FAA1-9DC647E35150}"/>
                    </a:ext>
                  </a:extLst>
                </p:cNvPr>
                <p:cNvSpPr txBox="1"/>
                <p:nvPr/>
              </p:nvSpPr>
              <p:spPr>
                <a:xfrm>
                  <a:off x="326683" y="6794422"/>
                  <a:ext cx="343452"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1</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57" name="グループ化 56">
                <a:extLst>
                  <a:ext uri="{FF2B5EF4-FFF2-40B4-BE49-F238E27FC236}">
                    <a16:creationId xmlns:a16="http://schemas.microsoft.com/office/drawing/2014/main" id="{490CAAEF-42F2-88AD-8768-EC56AEEBDD43}"/>
                  </a:ext>
                </a:extLst>
              </p:cNvPr>
              <p:cNvGrpSpPr/>
              <p:nvPr/>
            </p:nvGrpSpPr>
            <p:grpSpPr>
              <a:xfrm>
                <a:off x="1807931" y="5902667"/>
                <a:ext cx="488464" cy="488464"/>
                <a:chOff x="251180" y="6760772"/>
                <a:chExt cx="484069" cy="484069"/>
              </a:xfrm>
            </p:grpSpPr>
            <p:sp>
              <p:nvSpPr>
                <p:cNvPr id="70" name="楕円 69">
                  <a:extLst>
                    <a:ext uri="{FF2B5EF4-FFF2-40B4-BE49-F238E27FC236}">
                      <a16:creationId xmlns:a16="http://schemas.microsoft.com/office/drawing/2014/main" id="{6AE7092E-F4AA-5206-1AE2-E5612CE28F04}"/>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1" name="テキスト ボックス 70">
                  <a:extLst>
                    <a:ext uri="{FF2B5EF4-FFF2-40B4-BE49-F238E27FC236}">
                      <a16:creationId xmlns:a16="http://schemas.microsoft.com/office/drawing/2014/main" id="{E63B8E2C-7DFF-6375-7520-3F9EDEECB123}"/>
                    </a:ext>
                  </a:extLst>
                </p:cNvPr>
                <p:cNvSpPr txBox="1"/>
                <p:nvPr/>
              </p:nvSpPr>
              <p:spPr>
                <a:xfrm>
                  <a:off x="301287" y="6788339"/>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2</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58" name="グループ化 57">
                <a:extLst>
                  <a:ext uri="{FF2B5EF4-FFF2-40B4-BE49-F238E27FC236}">
                    <a16:creationId xmlns:a16="http://schemas.microsoft.com/office/drawing/2014/main" id="{7082443F-2124-4F23-B438-9D077410BF38}"/>
                  </a:ext>
                </a:extLst>
              </p:cNvPr>
              <p:cNvGrpSpPr/>
              <p:nvPr/>
            </p:nvGrpSpPr>
            <p:grpSpPr>
              <a:xfrm>
                <a:off x="3332954" y="5915482"/>
                <a:ext cx="488464" cy="488464"/>
                <a:chOff x="251180" y="6760772"/>
                <a:chExt cx="484069" cy="484069"/>
              </a:xfrm>
            </p:grpSpPr>
            <p:sp>
              <p:nvSpPr>
                <p:cNvPr id="68" name="楕円 67">
                  <a:extLst>
                    <a:ext uri="{FF2B5EF4-FFF2-40B4-BE49-F238E27FC236}">
                      <a16:creationId xmlns:a16="http://schemas.microsoft.com/office/drawing/2014/main" id="{9AAA89A7-3E26-1A4C-976B-80E8981A2DFD}"/>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a:extLst>
                    <a:ext uri="{FF2B5EF4-FFF2-40B4-BE49-F238E27FC236}">
                      <a16:creationId xmlns:a16="http://schemas.microsoft.com/office/drawing/2014/main" id="{2BE08ECB-F12C-CD03-25CF-7F9E3CAAC523}"/>
                    </a:ext>
                  </a:extLst>
                </p:cNvPr>
                <p:cNvSpPr txBox="1"/>
                <p:nvPr/>
              </p:nvSpPr>
              <p:spPr>
                <a:xfrm>
                  <a:off x="314250" y="6771187"/>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3</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grpSp>
          <p:nvGrpSpPr>
            <p:cNvPr id="59" name="グループ化 58">
              <a:extLst>
                <a:ext uri="{FF2B5EF4-FFF2-40B4-BE49-F238E27FC236}">
                  <a16:creationId xmlns:a16="http://schemas.microsoft.com/office/drawing/2014/main" id="{BADD946E-FB9B-D605-9DDD-DA0BEDBEE151}"/>
                </a:ext>
              </a:extLst>
            </p:cNvPr>
            <p:cNvGrpSpPr/>
            <p:nvPr/>
          </p:nvGrpSpPr>
          <p:grpSpPr>
            <a:xfrm>
              <a:off x="1442695" y="7555843"/>
              <a:ext cx="488464" cy="488464"/>
              <a:chOff x="251180" y="6760772"/>
              <a:chExt cx="484069" cy="484069"/>
            </a:xfrm>
          </p:grpSpPr>
          <p:sp>
            <p:nvSpPr>
              <p:cNvPr id="66" name="楕円 65">
                <a:extLst>
                  <a:ext uri="{FF2B5EF4-FFF2-40B4-BE49-F238E27FC236}">
                    <a16:creationId xmlns:a16="http://schemas.microsoft.com/office/drawing/2014/main" id="{534D19AF-7D47-93BD-BF23-686ED6F6CA99}"/>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000" dirty="0"/>
              </a:p>
            </p:txBody>
          </p:sp>
          <p:sp>
            <p:nvSpPr>
              <p:cNvPr id="67" name="テキスト ボックス 66">
                <a:extLst>
                  <a:ext uri="{FF2B5EF4-FFF2-40B4-BE49-F238E27FC236}">
                    <a16:creationId xmlns:a16="http://schemas.microsoft.com/office/drawing/2014/main" id="{E12E7381-E6F0-479C-C5D6-83591D408E05}"/>
                  </a:ext>
                </a:extLst>
              </p:cNvPr>
              <p:cNvSpPr txBox="1"/>
              <p:nvPr/>
            </p:nvSpPr>
            <p:spPr>
              <a:xfrm>
                <a:off x="297366" y="6797236"/>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4</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60" name="グループ化 59">
              <a:extLst>
                <a:ext uri="{FF2B5EF4-FFF2-40B4-BE49-F238E27FC236}">
                  <a16:creationId xmlns:a16="http://schemas.microsoft.com/office/drawing/2014/main" id="{9A462695-4235-85B2-D234-C86FF17B2396}"/>
                </a:ext>
              </a:extLst>
            </p:cNvPr>
            <p:cNvGrpSpPr/>
            <p:nvPr/>
          </p:nvGrpSpPr>
          <p:grpSpPr>
            <a:xfrm>
              <a:off x="3018979" y="7555843"/>
              <a:ext cx="488464" cy="488464"/>
              <a:chOff x="251180" y="6760772"/>
              <a:chExt cx="484069" cy="484069"/>
            </a:xfrm>
          </p:grpSpPr>
          <p:sp>
            <p:nvSpPr>
              <p:cNvPr id="64" name="楕円 63">
                <a:extLst>
                  <a:ext uri="{FF2B5EF4-FFF2-40B4-BE49-F238E27FC236}">
                    <a16:creationId xmlns:a16="http://schemas.microsoft.com/office/drawing/2014/main" id="{6B6FB3B7-8D94-6A1D-86B5-E4456D10F314}"/>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90A3528D-1C4D-8CD7-059C-0DF0139E6DE3}"/>
                  </a:ext>
                </a:extLst>
              </p:cNvPr>
              <p:cNvSpPr txBox="1"/>
              <p:nvPr/>
            </p:nvSpPr>
            <p:spPr>
              <a:xfrm>
                <a:off x="315624" y="6801363"/>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5</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61" name="グループ化 60">
              <a:extLst>
                <a:ext uri="{FF2B5EF4-FFF2-40B4-BE49-F238E27FC236}">
                  <a16:creationId xmlns:a16="http://schemas.microsoft.com/office/drawing/2014/main" id="{4CB1C0F6-1774-C1F2-31BC-23825666E890}"/>
                </a:ext>
              </a:extLst>
            </p:cNvPr>
            <p:cNvGrpSpPr/>
            <p:nvPr/>
          </p:nvGrpSpPr>
          <p:grpSpPr>
            <a:xfrm>
              <a:off x="4544003" y="7568659"/>
              <a:ext cx="488464" cy="488464"/>
              <a:chOff x="251180" y="6760772"/>
              <a:chExt cx="484069" cy="484069"/>
            </a:xfrm>
          </p:grpSpPr>
          <p:sp>
            <p:nvSpPr>
              <p:cNvPr id="62" name="楕円 61">
                <a:extLst>
                  <a:ext uri="{FF2B5EF4-FFF2-40B4-BE49-F238E27FC236}">
                    <a16:creationId xmlns:a16="http://schemas.microsoft.com/office/drawing/2014/main" id="{A6FB670D-F776-52C1-6140-C323028AF943}"/>
                  </a:ext>
                </a:extLst>
              </p:cNvPr>
              <p:cNvSpPr/>
              <p:nvPr/>
            </p:nvSpPr>
            <p:spPr>
              <a:xfrm>
                <a:off x="251180" y="6760772"/>
                <a:ext cx="484069" cy="484069"/>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EBDC776F-E515-A9A7-010E-7146F14111D2}"/>
                  </a:ext>
                </a:extLst>
              </p:cNvPr>
              <p:cNvSpPr txBox="1"/>
              <p:nvPr/>
            </p:nvSpPr>
            <p:spPr>
              <a:xfrm>
                <a:off x="296290" y="6787707"/>
                <a:ext cx="376811" cy="396510"/>
              </a:xfrm>
              <a:prstGeom prst="rect">
                <a:avLst/>
              </a:prstGeom>
              <a:noFill/>
            </p:spPr>
            <p:txBody>
              <a:bodyPr wrap="none" rtlCol="0">
                <a:spAutoFit/>
              </a:bodyPr>
              <a:lstStyle/>
              <a:p>
                <a:r>
                  <a:rPr kumimoji="1" lang="en-US" altLang="ja-JP" sz="2000" b="1" dirty="0">
                    <a:solidFill>
                      <a:schemeClr val="bg1"/>
                    </a:solidFill>
                    <a:latin typeface="BIZ UDPゴシック" panose="020B0400000000000000" pitchFamily="50" charset="-128"/>
                    <a:ea typeface="BIZ UDPゴシック" panose="020B0400000000000000" pitchFamily="50" charset="-128"/>
                  </a:rPr>
                  <a:t>6</a:t>
                </a:r>
                <a:endParaRPr kumimoji="1" lang="ja-JP" altLang="en-US" sz="2000" b="1" dirty="0">
                  <a:solidFill>
                    <a:schemeClr val="bg1"/>
                  </a:solidFill>
                  <a:latin typeface="BIZ UDPゴシック" panose="020B0400000000000000" pitchFamily="50" charset="-128"/>
                  <a:ea typeface="BIZ UDPゴシック" panose="020B0400000000000000" pitchFamily="50" charset="-128"/>
                </a:endParaRPr>
              </a:p>
            </p:txBody>
          </p:sp>
        </p:grpSp>
      </p:grpSp>
      <p:cxnSp>
        <p:nvCxnSpPr>
          <p:cNvPr id="82" name="直線コネクタ 81">
            <a:extLst>
              <a:ext uri="{FF2B5EF4-FFF2-40B4-BE49-F238E27FC236}">
                <a16:creationId xmlns:a16="http://schemas.microsoft.com/office/drawing/2014/main" id="{B7DE94EC-EE6E-F1BE-68D2-5CB11FEFDE71}"/>
              </a:ext>
            </a:extLst>
          </p:cNvPr>
          <p:cNvCxnSpPr>
            <a:cxnSpLocks/>
          </p:cNvCxnSpPr>
          <p:nvPr/>
        </p:nvCxnSpPr>
        <p:spPr>
          <a:xfrm>
            <a:off x="508739" y="5917406"/>
            <a:ext cx="4284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83" name="四角形: 角を丸くする 82">
            <a:extLst>
              <a:ext uri="{FF2B5EF4-FFF2-40B4-BE49-F238E27FC236}">
                <a16:creationId xmlns:a16="http://schemas.microsoft.com/office/drawing/2014/main" id="{D1CAF42D-715E-5C80-1C1D-C794C26399F5}"/>
              </a:ext>
            </a:extLst>
          </p:cNvPr>
          <p:cNvSpPr/>
          <p:nvPr/>
        </p:nvSpPr>
        <p:spPr>
          <a:xfrm>
            <a:off x="295922" y="10263022"/>
            <a:ext cx="4747499" cy="2886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テキスト ボックス 83">
            <a:extLst>
              <a:ext uri="{FF2B5EF4-FFF2-40B4-BE49-F238E27FC236}">
                <a16:creationId xmlns:a16="http://schemas.microsoft.com/office/drawing/2014/main" id="{A7B48766-2A75-4E8A-B210-5ACEBA65D2B8}"/>
              </a:ext>
            </a:extLst>
          </p:cNvPr>
          <p:cNvSpPr txBox="1"/>
          <p:nvPr/>
        </p:nvSpPr>
        <p:spPr>
          <a:xfrm rot="16200000">
            <a:off x="2784694" y="8769729"/>
            <a:ext cx="334707" cy="324441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lang="ja-JP" altLang="en-US" sz="1000" u="sng" dirty="0">
                <a:solidFill>
                  <a:schemeClr val="accent5">
                    <a:lumMod val="50000"/>
                  </a:schemeClr>
                </a:solidFill>
                <a:latin typeface="BIZ UDPゴシック" panose="020B0400000000000000" pitchFamily="50" charset="-128"/>
                <a:ea typeface="BIZ UDPゴシック" panose="020B0400000000000000" pitchFamily="50" charset="-128"/>
              </a:rPr>
              <a:t>子ども・子育て支援金については、裏面に詳細があります。</a:t>
            </a:r>
            <a:endParaRPr kumimoji="0" lang="ja-JP" altLang="ja-JP" sz="1000" b="0" i="0" u="sng" strike="noStrike" kern="1200" cap="none" spc="0" normalizeH="0" baseline="0" noProof="0" dirty="0">
              <a:ln>
                <a:noFill/>
              </a:ln>
              <a:solidFill>
                <a:schemeClr val="accent5">
                  <a:lumMod val="50000"/>
                </a:schemeClr>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85" name="直線矢印コネクタ 84">
            <a:extLst>
              <a:ext uri="{FF2B5EF4-FFF2-40B4-BE49-F238E27FC236}">
                <a16:creationId xmlns:a16="http://schemas.microsoft.com/office/drawing/2014/main" id="{818D34BB-F4EF-D495-E5A6-F1D47F6064F2}"/>
              </a:ext>
            </a:extLst>
          </p:cNvPr>
          <p:cNvCxnSpPr>
            <a:cxnSpLocks/>
          </p:cNvCxnSpPr>
          <p:nvPr/>
        </p:nvCxnSpPr>
        <p:spPr>
          <a:xfrm flipH="1">
            <a:off x="858676" y="10407347"/>
            <a:ext cx="347740" cy="0"/>
          </a:xfrm>
          <a:prstGeom prst="straightConnector1">
            <a:avLst/>
          </a:prstGeom>
          <a:ln w="38100">
            <a:solidFill>
              <a:srgbClr val="31859C"/>
            </a:solidFill>
            <a:tailEnd type="triangle"/>
          </a:ln>
        </p:spPr>
        <p:style>
          <a:lnRef idx="2">
            <a:schemeClr val="dk1"/>
          </a:lnRef>
          <a:fillRef idx="0">
            <a:schemeClr val="dk1"/>
          </a:fillRef>
          <a:effectRef idx="1">
            <a:schemeClr val="dk1"/>
          </a:effectRef>
          <a:fontRef idx="minor">
            <a:schemeClr val="tx1"/>
          </a:fontRef>
        </p:style>
      </p:cxnSp>
      <p:sp>
        <p:nvSpPr>
          <p:cNvPr id="86" name="正方形/長方形 85">
            <a:extLst>
              <a:ext uri="{FF2B5EF4-FFF2-40B4-BE49-F238E27FC236}">
                <a16:creationId xmlns:a16="http://schemas.microsoft.com/office/drawing/2014/main" id="{75016880-AE85-2A7E-911D-C49B92EF39C5}"/>
              </a:ext>
            </a:extLst>
          </p:cNvPr>
          <p:cNvSpPr/>
          <p:nvPr/>
        </p:nvSpPr>
        <p:spPr>
          <a:xfrm>
            <a:off x="5462954" y="375186"/>
            <a:ext cx="1800000" cy="187522"/>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1218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8D4BC-BACE-71B5-688B-831E2393F6BD}"/>
            </a:ext>
          </a:extLst>
        </p:cNvPr>
        <p:cNvGrpSpPr/>
        <p:nvPr/>
      </p:nvGrpSpPr>
      <p:grpSpPr>
        <a:xfrm>
          <a:off x="0" y="0"/>
          <a:ext cx="0" cy="0"/>
          <a:chOff x="0" y="0"/>
          <a:chExt cx="0" cy="0"/>
        </a:xfrm>
      </p:grpSpPr>
      <p:grpSp>
        <p:nvGrpSpPr>
          <p:cNvPr id="248" name="グループ化 247">
            <a:extLst>
              <a:ext uri="{FF2B5EF4-FFF2-40B4-BE49-F238E27FC236}">
                <a16:creationId xmlns:a16="http://schemas.microsoft.com/office/drawing/2014/main" id="{F0DA4B86-8F17-255A-7B95-DB9288A5FFD1}"/>
              </a:ext>
            </a:extLst>
          </p:cNvPr>
          <p:cNvGrpSpPr/>
          <p:nvPr/>
        </p:nvGrpSpPr>
        <p:grpSpPr>
          <a:xfrm>
            <a:off x="3046625" y="8150965"/>
            <a:ext cx="519406" cy="511786"/>
            <a:chOff x="3104681" y="8150965"/>
            <a:chExt cx="519406" cy="511786"/>
          </a:xfrm>
        </p:grpSpPr>
        <p:sp>
          <p:nvSpPr>
            <p:cNvPr id="237" name="正方形/長方形 236">
              <a:extLst>
                <a:ext uri="{FF2B5EF4-FFF2-40B4-BE49-F238E27FC236}">
                  <a16:creationId xmlns:a16="http://schemas.microsoft.com/office/drawing/2014/main" id="{51BAE714-260D-A025-A1FF-063B2C388066}"/>
                </a:ext>
              </a:extLst>
            </p:cNvPr>
            <p:cNvSpPr/>
            <p:nvPr/>
          </p:nvSpPr>
          <p:spPr>
            <a:xfrm>
              <a:off x="3112301" y="8150965"/>
              <a:ext cx="511786" cy="511786"/>
            </a:xfrm>
            <a:prstGeom prst="rect">
              <a:avLst/>
            </a:prstGeom>
            <a:solidFill>
              <a:schemeClr val="accent6">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7" name="直線コネクタ 246">
              <a:extLst>
                <a:ext uri="{FF2B5EF4-FFF2-40B4-BE49-F238E27FC236}">
                  <a16:creationId xmlns:a16="http://schemas.microsoft.com/office/drawing/2014/main" id="{FEC213FF-BF13-5193-F157-C47974A8ABD0}"/>
                </a:ext>
              </a:extLst>
            </p:cNvPr>
            <p:cNvCxnSpPr>
              <a:cxnSpLocks/>
            </p:cNvCxnSpPr>
            <p:nvPr/>
          </p:nvCxnSpPr>
          <p:spPr>
            <a:xfrm>
              <a:off x="3104681" y="8414478"/>
              <a:ext cx="511786" cy="0"/>
            </a:xfrm>
            <a:prstGeom prst="line">
              <a:avLst/>
            </a:prstGeom>
            <a:ln>
              <a:solidFill>
                <a:schemeClr val="tx1">
                  <a:lumMod val="75000"/>
                  <a:lumOff val="25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228" name="グループ化 227">
            <a:extLst>
              <a:ext uri="{FF2B5EF4-FFF2-40B4-BE49-F238E27FC236}">
                <a16:creationId xmlns:a16="http://schemas.microsoft.com/office/drawing/2014/main" id="{552DCBD8-80FE-81DC-ADD6-4F0F2104BD2F}"/>
              </a:ext>
            </a:extLst>
          </p:cNvPr>
          <p:cNvGrpSpPr/>
          <p:nvPr/>
        </p:nvGrpSpPr>
        <p:grpSpPr>
          <a:xfrm>
            <a:off x="-1" y="10319636"/>
            <a:ext cx="7559675" cy="375404"/>
            <a:chOff x="-1" y="10319636"/>
            <a:chExt cx="7559675" cy="375404"/>
          </a:xfrm>
        </p:grpSpPr>
        <p:sp>
          <p:nvSpPr>
            <p:cNvPr id="4" name="正方形/長方形 3">
              <a:extLst>
                <a:ext uri="{FF2B5EF4-FFF2-40B4-BE49-F238E27FC236}">
                  <a16:creationId xmlns:a16="http://schemas.microsoft.com/office/drawing/2014/main" id="{F464691E-EDCC-6C0C-8D81-1BAEA3A05EA8}"/>
                </a:ext>
              </a:extLst>
            </p:cNvPr>
            <p:cNvSpPr/>
            <p:nvPr/>
          </p:nvSpPr>
          <p:spPr>
            <a:xfrm>
              <a:off x="-1" y="10319636"/>
              <a:ext cx="7559675" cy="3754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正方形/長方形 226">
              <a:extLst>
                <a:ext uri="{FF2B5EF4-FFF2-40B4-BE49-F238E27FC236}">
                  <a16:creationId xmlns:a16="http://schemas.microsoft.com/office/drawing/2014/main" id="{2E6E0ECF-610D-1162-9EDB-FD202EB164E0}"/>
                </a:ext>
              </a:extLst>
            </p:cNvPr>
            <p:cNvSpPr/>
            <p:nvPr/>
          </p:nvSpPr>
          <p:spPr>
            <a:xfrm>
              <a:off x="-1" y="10319636"/>
              <a:ext cx="1512000" cy="3754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3" name="直線コネクタ 12">
            <a:extLst>
              <a:ext uri="{FF2B5EF4-FFF2-40B4-BE49-F238E27FC236}">
                <a16:creationId xmlns:a16="http://schemas.microsoft.com/office/drawing/2014/main" id="{AB103D0F-E183-CD7A-5DBD-F8A3280F3E17}"/>
              </a:ext>
            </a:extLst>
          </p:cNvPr>
          <p:cNvCxnSpPr/>
          <p:nvPr/>
        </p:nvCxnSpPr>
        <p:spPr>
          <a:xfrm>
            <a:off x="316370" y="9486335"/>
            <a:ext cx="694105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7" name="図 16" descr="テキスト&#10;&#10;AI 生成コンテンツは誤りを含む可能性があります。">
            <a:extLst>
              <a:ext uri="{FF2B5EF4-FFF2-40B4-BE49-F238E27FC236}">
                <a16:creationId xmlns:a16="http://schemas.microsoft.com/office/drawing/2014/main" id="{B25E8907-7715-B943-8FD9-5177AAE5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30" y="9665843"/>
            <a:ext cx="1416627" cy="489612"/>
          </a:xfrm>
          <a:prstGeom prst="rect">
            <a:avLst/>
          </a:prstGeom>
        </p:spPr>
      </p:pic>
      <p:sp>
        <p:nvSpPr>
          <p:cNvPr id="18" name="テキスト ボックス 17">
            <a:extLst>
              <a:ext uri="{FF2B5EF4-FFF2-40B4-BE49-F238E27FC236}">
                <a16:creationId xmlns:a16="http://schemas.microsoft.com/office/drawing/2014/main" id="{0E8CCA79-8086-6613-8900-5CBB50189489}"/>
              </a:ext>
            </a:extLst>
          </p:cNvPr>
          <p:cNvSpPr txBox="1"/>
          <p:nvPr/>
        </p:nvSpPr>
        <p:spPr>
          <a:xfrm>
            <a:off x="2084585" y="9656663"/>
            <a:ext cx="1590293"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こども家庭庁ホームページ</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「子ども・子育て支援金</a:t>
            </a:r>
            <a:endPar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制度について」</a:t>
            </a:r>
            <a:endPar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19" name="テキスト ボックス 18">
            <a:extLst>
              <a:ext uri="{FF2B5EF4-FFF2-40B4-BE49-F238E27FC236}">
                <a16:creationId xmlns:a16="http://schemas.microsoft.com/office/drawing/2014/main" id="{4FC962AB-620C-3DCE-2949-F2E1C56A5671}"/>
              </a:ext>
            </a:extLst>
          </p:cNvPr>
          <p:cNvSpPr txBox="1"/>
          <p:nvPr/>
        </p:nvSpPr>
        <p:spPr>
          <a:xfrm>
            <a:off x="4672948" y="9656663"/>
            <a:ext cx="1686262"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こども家庭庁公式</a:t>
            </a:r>
            <a:r>
              <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note</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「最近話題の「子ども・子育て</a:t>
            </a:r>
            <a:endParaRPr kumimoji="0" lang="en-US" altLang="ja-JP"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支援金制度」について」</a:t>
            </a:r>
            <a:endPar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pic>
        <p:nvPicPr>
          <p:cNvPr id="21" name="図 20" descr="QR コード&#10;&#10;AI 生成コンテンツは誤りを含む可能性があります。">
            <a:extLst>
              <a:ext uri="{FF2B5EF4-FFF2-40B4-BE49-F238E27FC236}">
                <a16:creationId xmlns:a16="http://schemas.microsoft.com/office/drawing/2014/main" id="{7CF005D6-2B2C-DF8F-BEEA-5AF4B2D80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0327" y="9560311"/>
            <a:ext cx="673202" cy="673202"/>
          </a:xfrm>
          <a:prstGeom prst="rect">
            <a:avLst/>
          </a:prstGeom>
        </p:spPr>
      </p:pic>
      <p:pic>
        <p:nvPicPr>
          <p:cNvPr id="23" name="図 22" descr="QR コード&#10;&#10;AI 生成コンテンツは誤りを含む可能性があります。">
            <a:extLst>
              <a:ext uri="{FF2B5EF4-FFF2-40B4-BE49-F238E27FC236}">
                <a16:creationId xmlns:a16="http://schemas.microsoft.com/office/drawing/2014/main" id="{78AC3859-F3DC-3CAC-0F16-5BE974E9B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6452" y="9570593"/>
            <a:ext cx="672859" cy="672859"/>
          </a:xfrm>
          <a:prstGeom prst="rect">
            <a:avLst/>
          </a:prstGeom>
        </p:spPr>
      </p:pic>
      <p:sp>
        <p:nvSpPr>
          <p:cNvPr id="24" name="二等辺三角形 23">
            <a:extLst>
              <a:ext uri="{FF2B5EF4-FFF2-40B4-BE49-F238E27FC236}">
                <a16:creationId xmlns:a16="http://schemas.microsoft.com/office/drawing/2014/main" id="{98938272-DFB0-2733-BEE0-2589CB65295C}"/>
              </a:ext>
            </a:extLst>
          </p:cNvPr>
          <p:cNvSpPr/>
          <p:nvPr/>
        </p:nvSpPr>
        <p:spPr>
          <a:xfrm rot="5400000">
            <a:off x="3494799" y="9831179"/>
            <a:ext cx="444500" cy="13970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5" name="二等辺三角形 24">
            <a:extLst>
              <a:ext uri="{FF2B5EF4-FFF2-40B4-BE49-F238E27FC236}">
                <a16:creationId xmlns:a16="http://schemas.microsoft.com/office/drawing/2014/main" id="{79A71DCA-CE44-9A0C-10A0-A2082A2E48EA}"/>
              </a:ext>
            </a:extLst>
          </p:cNvPr>
          <p:cNvSpPr/>
          <p:nvPr/>
        </p:nvSpPr>
        <p:spPr>
          <a:xfrm rot="5400000">
            <a:off x="6190373" y="9850037"/>
            <a:ext cx="444500" cy="13970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27" name="グループ化 26">
            <a:extLst>
              <a:ext uri="{FF2B5EF4-FFF2-40B4-BE49-F238E27FC236}">
                <a16:creationId xmlns:a16="http://schemas.microsoft.com/office/drawing/2014/main" id="{94A42A0F-6D10-8091-5BB7-37585568F8F8}"/>
              </a:ext>
            </a:extLst>
          </p:cNvPr>
          <p:cNvGrpSpPr/>
          <p:nvPr/>
        </p:nvGrpSpPr>
        <p:grpSpPr>
          <a:xfrm>
            <a:off x="-1" y="2463407"/>
            <a:ext cx="7559675" cy="732428"/>
            <a:chOff x="0" y="2271486"/>
            <a:chExt cx="7559675" cy="732428"/>
          </a:xfrm>
        </p:grpSpPr>
        <p:sp>
          <p:nvSpPr>
            <p:cNvPr id="28" name="正方形/長方形 27">
              <a:extLst>
                <a:ext uri="{FF2B5EF4-FFF2-40B4-BE49-F238E27FC236}">
                  <a16:creationId xmlns:a16="http://schemas.microsoft.com/office/drawing/2014/main" id="{3BB07AC9-99F7-2A2C-58A0-A008E2B45BC8}"/>
                </a:ext>
              </a:extLst>
            </p:cNvPr>
            <p:cNvSpPr/>
            <p:nvPr/>
          </p:nvSpPr>
          <p:spPr>
            <a:xfrm>
              <a:off x="0" y="2271486"/>
              <a:ext cx="7559675" cy="732428"/>
            </a:xfrm>
            <a:prstGeom prst="rect">
              <a:avLst/>
            </a:prstGeom>
            <a:pattFill prst="dkUpDiag">
              <a:fgClr>
                <a:schemeClr val="accent5">
                  <a:lumMod val="60000"/>
                  <a:lumOff val="4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29" name="グループ化 28">
              <a:extLst>
                <a:ext uri="{FF2B5EF4-FFF2-40B4-BE49-F238E27FC236}">
                  <a16:creationId xmlns:a16="http://schemas.microsoft.com/office/drawing/2014/main" id="{C676461E-C727-4FEB-40F9-ABEB9C9EE359}"/>
                </a:ext>
              </a:extLst>
            </p:cNvPr>
            <p:cNvGrpSpPr/>
            <p:nvPr/>
          </p:nvGrpSpPr>
          <p:grpSpPr>
            <a:xfrm>
              <a:off x="206105" y="2372484"/>
              <a:ext cx="6980121" cy="472487"/>
              <a:chOff x="193408" y="2383293"/>
              <a:chExt cx="6980121" cy="472487"/>
            </a:xfrm>
          </p:grpSpPr>
          <p:sp>
            <p:nvSpPr>
              <p:cNvPr id="32" name="二等辺三角形 31">
                <a:extLst>
                  <a:ext uri="{FF2B5EF4-FFF2-40B4-BE49-F238E27FC236}">
                    <a16:creationId xmlns:a16="http://schemas.microsoft.com/office/drawing/2014/main" id="{79573575-6FDF-9531-4F9D-1356E8EE2C77}"/>
                  </a:ext>
                </a:extLst>
              </p:cNvPr>
              <p:cNvSpPr/>
              <p:nvPr/>
            </p:nvSpPr>
            <p:spPr>
              <a:xfrm rot="16830897">
                <a:off x="252415" y="2638704"/>
                <a:ext cx="137626" cy="227517"/>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3" name="四角形: 角を丸くする 32">
                <a:extLst>
                  <a:ext uri="{FF2B5EF4-FFF2-40B4-BE49-F238E27FC236}">
                    <a16:creationId xmlns:a16="http://schemas.microsoft.com/office/drawing/2014/main" id="{EF1C4914-FE9F-BD06-A3FF-84D798015E8E}"/>
                  </a:ext>
                </a:extLst>
              </p:cNvPr>
              <p:cNvSpPr/>
              <p:nvPr/>
            </p:nvSpPr>
            <p:spPr>
              <a:xfrm>
                <a:off x="396486" y="2383293"/>
                <a:ext cx="6777043" cy="472487"/>
              </a:xfrm>
              <a:prstGeom prst="roundRect">
                <a:avLst>
                  <a:gd name="adj" fmla="val 69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34" name="グループ化 33">
                <a:extLst>
                  <a:ext uri="{FF2B5EF4-FFF2-40B4-BE49-F238E27FC236}">
                    <a16:creationId xmlns:a16="http://schemas.microsoft.com/office/drawing/2014/main" id="{164F9DA5-BE84-C96E-335F-773B39C7FC88}"/>
                  </a:ext>
                </a:extLst>
              </p:cNvPr>
              <p:cNvGrpSpPr/>
              <p:nvPr/>
            </p:nvGrpSpPr>
            <p:grpSpPr>
              <a:xfrm>
                <a:off x="193408" y="2494220"/>
                <a:ext cx="1508607" cy="249522"/>
                <a:chOff x="193408" y="2494220"/>
                <a:chExt cx="1508607" cy="249522"/>
              </a:xfrm>
            </p:grpSpPr>
            <p:sp>
              <p:nvSpPr>
                <p:cNvPr id="35" name="正方形/長方形 34">
                  <a:extLst>
                    <a:ext uri="{FF2B5EF4-FFF2-40B4-BE49-F238E27FC236}">
                      <a16:creationId xmlns:a16="http://schemas.microsoft.com/office/drawing/2014/main" id="{37095BB1-30D8-B5FE-DA25-B6ADED96C51D}"/>
                    </a:ext>
                  </a:extLst>
                </p:cNvPr>
                <p:cNvSpPr/>
                <p:nvPr/>
              </p:nvSpPr>
              <p:spPr>
                <a:xfrm>
                  <a:off x="193408" y="2494220"/>
                  <a:ext cx="1128243" cy="24952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6" name="矢印: 山形 35">
                  <a:extLst>
                    <a:ext uri="{FF2B5EF4-FFF2-40B4-BE49-F238E27FC236}">
                      <a16:creationId xmlns:a16="http://schemas.microsoft.com/office/drawing/2014/main" id="{E7E5A363-1E5D-7853-456C-692BD4FBBBFB}"/>
                    </a:ext>
                  </a:extLst>
                </p:cNvPr>
                <p:cNvSpPr/>
                <p:nvPr/>
              </p:nvSpPr>
              <p:spPr>
                <a:xfrm rot="10800000">
                  <a:off x="1194015" y="2494781"/>
                  <a:ext cx="508000" cy="248400"/>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ptos" panose="02110004020202020204"/>
                    <a:ea typeface="游ゴシック" panose="020B0400000000000000" pitchFamily="50" charset="-128"/>
                    <a:cs typeface="+mn-cs"/>
                  </a:endParaRPr>
                </a:p>
              </p:txBody>
            </p:sp>
          </p:grpSp>
        </p:grpSp>
        <p:sp>
          <p:nvSpPr>
            <p:cNvPr id="30" name="テキスト ボックス 29">
              <a:extLst>
                <a:ext uri="{FF2B5EF4-FFF2-40B4-BE49-F238E27FC236}">
                  <a16:creationId xmlns:a16="http://schemas.microsoft.com/office/drawing/2014/main" id="{14D04187-4C53-E7C8-DE8F-C2299DCFB760}"/>
                </a:ext>
              </a:extLst>
            </p:cNvPr>
            <p:cNvSpPr txBox="1"/>
            <p:nvPr/>
          </p:nvSpPr>
          <p:spPr>
            <a:xfrm>
              <a:off x="1929241" y="2411357"/>
              <a:ext cx="5088942" cy="360163"/>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rPr>
                <a:t>子ども・子育て支援金制度　</a:t>
              </a:r>
              <a:r>
                <a:rPr kumimoji="0" lang="en-US" altLang="ja-JP" sz="2400" b="1"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rPr>
                <a:t>Q&amp;A</a:t>
              </a:r>
              <a:endParaRPr kumimoji="0" lang="en-US" altLang="ja-JP" sz="2400" b="0" i="0" u="none" strike="noStrike" kern="1200" cap="none" spc="0" normalizeH="0" baseline="0" noProof="0">
                <a:ln>
                  <a:noFill/>
                </a:ln>
                <a:solidFill>
                  <a:srgbClr val="F79646"/>
                </a:solidFill>
                <a:effectLst/>
                <a:uLnTx/>
                <a:uFillTx/>
                <a:latin typeface="BIZ UDPGothic" panose="020B0400000000000000" pitchFamily="34" charset="-128"/>
                <a:ea typeface="BIZ UDPGothic" panose="020B0400000000000000" pitchFamily="34" charset="-128"/>
                <a:cs typeface="+mn-cs"/>
              </a:endParaRPr>
            </a:p>
          </p:txBody>
        </p:sp>
        <p:sp>
          <p:nvSpPr>
            <p:cNvPr id="31" name="テキスト ボックス 30">
              <a:extLst>
                <a:ext uri="{FF2B5EF4-FFF2-40B4-BE49-F238E27FC236}">
                  <a16:creationId xmlns:a16="http://schemas.microsoft.com/office/drawing/2014/main" id="{85044387-1FFE-32AC-A2DC-36EA73E5A1B0}"/>
                </a:ext>
              </a:extLst>
            </p:cNvPr>
            <p:cNvSpPr txBox="1"/>
            <p:nvPr/>
          </p:nvSpPr>
          <p:spPr>
            <a:xfrm>
              <a:off x="349017" y="2510309"/>
              <a:ext cx="1192196" cy="180114"/>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もっと知りたい！</a:t>
              </a:r>
              <a:endParaRPr kumimoji="0" lang="en-US" altLang="ja-JP" sz="1200" b="0"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grpSp>
      <p:cxnSp>
        <p:nvCxnSpPr>
          <p:cNvPr id="26" name="直線コネクタ 25">
            <a:extLst>
              <a:ext uri="{FF2B5EF4-FFF2-40B4-BE49-F238E27FC236}">
                <a16:creationId xmlns:a16="http://schemas.microsoft.com/office/drawing/2014/main" id="{853A206D-24C8-3612-4BE6-4BDEE403D19E}"/>
              </a:ext>
            </a:extLst>
          </p:cNvPr>
          <p:cNvCxnSpPr>
            <a:cxnSpLocks/>
          </p:cNvCxnSpPr>
          <p:nvPr/>
        </p:nvCxnSpPr>
        <p:spPr>
          <a:xfrm flipH="1">
            <a:off x="3782231" y="3399177"/>
            <a:ext cx="9334" cy="590400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37" name="グループ化 36">
            <a:extLst>
              <a:ext uri="{FF2B5EF4-FFF2-40B4-BE49-F238E27FC236}">
                <a16:creationId xmlns:a16="http://schemas.microsoft.com/office/drawing/2014/main" id="{5012ADAB-B75B-20A1-5D38-D5910FBD77D4}"/>
              </a:ext>
            </a:extLst>
          </p:cNvPr>
          <p:cNvGrpSpPr/>
          <p:nvPr/>
        </p:nvGrpSpPr>
        <p:grpSpPr>
          <a:xfrm>
            <a:off x="187514" y="3417142"/>
            <a:ext cx="3424585" cy="922733"/>
            <a:chOff x="190124" y="2765474"/>
            <a:chExt cx="3424585" cy="922733"/>
          </a:xfrm>
        </p:grpSpPr>
        <p:grpSp>
          <p:nvGrpSpPr>
            <p:cNvPr id="38" name="グループ化 37">
              <a:extLst>
                <a:ext uri="{FF2B5EF4-FFF2-40B4-BE49-F238E27FC236}">
                  <a16:creationId xmlns:a16="http://schemas.microsoft.com/office/drawing/2014/main" id="{192D6A3D-BD77-BA41-920D-67022D03C33D}"/>
                </a:ext>
              </a:extLst>
            </p:cNvPr>
            <p:cNvGrpSpPr/>
            <p:nvPr/>
          </p:nvGrpSpPr>
          <p:grpSpPr>
            <a:xfrm>
              <a:off x="190124" y="2765474"/>
              <a:ext cx="358730" cy="345930"/>
              <a:chOff x="188954" y="2583133"/>
              <a:chExt cx="393781" cy="379730"/>
            </a:xfrm>
          </p:grpSpPr>
          <p:grpSp>
            <p:nvGrpSpPr>
              <p:cNvPr id="45" name="グループ化 44">
                <a:extLst>
                  <a:ext uri="{FF2B5EF4-FFF2-40B4-BE49-F238E27FC236}">
                    <a16:creationId xmlns:a16="http://schemas.microsoft.com/office/drawing/2014/main" id="{9CEE3CED-619D-37AE-A60C-F11D92E82484}"/>
                  </a:ext>
                </a:extLst>
              </p:cNvPr>
              <p:cNvGrpSpPr/>
              <p:nvPr/>
            </p:nvGrpSpPr>
            <p:grpSpPr>
              <a:xfrm>
                <a:off x="188954" y="2583133"/>
                <a:ext cx="393781" cy="379730"/>
                <a:chOff x="-737320" y="1872343"/>
                <a:chExt cx="848352" cy="818080"/>
              </a:xfrm>
              <a:solidFill>
                <a:srgbClr val="FFC000"/>
              </a:solidFill>
            </p:grpSpPr>
            <p:sp>
              <p:nvSpPr>
                <p:cNvPr id="47" name="楕円 46">
                  <a:extLst>
                    <a:ext uri="{FF2B5EF4-FFF2-40B4-BE49-F238E27FC236}">
                      <a16:creationId xmlns:a16="http://schemas.microsoft.com/office/drawing/2014/main" id="{632AFDE2-B030-2DA9-4B68-91C78A1D7B28}"/>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8" name="二等辺三角形 47">
                  <a:extLst>
                    <a:ext uri="{FF2B5EF4-FFF2-40B4-BE49-F238E27FC236}">
                      <a16:creationId xmlns:a16="http://schemas.microsoft.com/office/drawing/2014/main" id="{3AD86A50-304C-8746-8189-753D8B75F26A}"/>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46" name="テキスト ボックス 45">
                <a:extLst>
                  <a:ext uri="{FF2B5EF4-FFF2-40B4-BE49-F238E27FC236}">
                    <a16:creationId xmlns:a16="http://schemas.microsoft.com/office/drawing/2014/main" id="{1B22EED0-9CE9-93C0-1A63-3D1DD50B3CCA}"/>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39" name="テキスト ボックス 38">
              <a:extLst>
                <a:ext uri="{FF2B5EF4-FFF2-40B4-BE49-F238E27FC236}">
                  <a16:creationId xmlns:a16="http://schemas.microsoft.com/office/drawing/2014/main" id="{C67C4D74-AA27-780A-30AF-5B678972A0A6}"/>
                </a:ext>
              </a:extLst>
            </p:cNvPr>
            <p:cNvSpPr txBox="1"/>
            <p:nvPr/>
          </p:nvSpPr>
          <p:spPr>
            <a:xfrm>
              <a:off x="603845" y="2843052"/>
              <a:ext cx="3010864" cy="22506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「子ども・子育て支援金制度」って？</a:t>
              </a:r>
              <a:endParaRPr kumimoji="0" lang="en-US" altLang="ja-JP"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endParaRPr>
            </a:p>
          </p:txBody>
        </p:sp>
        <p:sp>
          <p:nvSpPr>
            <p:cNvPr id="40" name="テキスト ボックス 39">
              <a:extLst>
                <a:ext uri="{FF2B5EF4-FFF2-40B4-BE49-F238E27FC236}">
                  <a16:creationId xmlns:a16="http://schemas.microsoft.com/office/drawing/2014/main" id="{C5EA356D-445B-3FCD-75B6-225A6EB2CAB5}"/>
                </a:ext>
              </a:extLst>
            </p:cNvPr>
            <p:cNvSpPr txBox="1"/>
            <p:nvPr/>
          </p:nvSpPr>
          <p:spPr>
            <a:xfrm>
              <a:off x="603845" y="3162229"/>
              <a:ext cx="2987252" cy="525978"/>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全ての世代や企業のみなさまから支援金を拠出いただき、子育て施策の拡充に充てるもので、こどもや子育て世帯を社会全体で支える制度です。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nvGrpSpPr>
            <p:cNvPr id="41" name="グループ化 40">
              <a:extLst>
                <a:ext uri="{FF2B5EF4-FFF2-40B4-BE49-F238E27FC236}">
                  <a16:creationId xmlns:a16="http://schemas.microsoft.com/office/drawing/2014/main" id="{D9ECC7AF-489F-EC39-285B-54F2D1C258D3}"/>
                </a:ext>
              </a:extLst>
            </p:cNvPr>
            <p:cNvGrpSpPr/>
            <p:nvPr/>
          </p:nvGrpSpPr>
          <p:grpSpPr>
            <a:xfrm>
              <a:off x="390208" y="3153356"/>
              <a:ext cx="169792" cy="188744"/>
              <a:chOff x="523558" y="3150181"/>
              <a:chExt cx="169792" cy="188744"/>
            </a:xfrm>
          </p:grpSpPr>
          <p:sp>
            <p:nvSpPr>
              <p:cNvPr id="43" name="四角形: 角を丸くする 42">
                <a:extLst>
                  <a:ext uri="{FF2B5EF4-FFF2-40B4-BE49-F238E27FC236}">
                    <a16:creationId xmlns:a16="http://schemas.microsoft.com/office/drawing/2014/main" id="{0823FBD1-FFB3-BC78-99FC-EF2759982C9A}"/>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44" name="テキスト ボックス 43">
                <a:extLst>
                  <a:ext uri="{FF2B5EF4-FFF2-40B4-BE49-F238E27FC236}">
                    <a16:creationId xmlns:a16="http://schemas.microsoft.com/office/drawing/2014/main" id="{570D9A56-25A6-1033-93DF-0A712FAAEE32}"/>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grpSp>
        <p:nvGrpSpPr>
          <p:cNvPr id="50" name="グループ化 49">
            <a:extLst>
              <a:ext uri="{FF2B5EF4-FFF2-40B4-BE49-F238E27FC236}">
                <a16:creationId xmlns:a16="http://schemas.microsoft.com/office/drawing/2014/main" id="{4275FB34-0FDF-9097-BDE5-A4854A4A9886}"/>
              </a:ext>
            </a:extLst>
          </p:cNvPr>
          <p:cNvGrpSpPr/>
          <p:nvPr/>
        </p:nvGrpSpPr>
        <p:grpSpPr>
          <a:xfrm>
            <a:off x="190641" y="4403250"/>
            <a:ext cx="3547856" cy="1316292"/>
            <a:chOff x="190124" y="4010972"/>
            <a:chExt cx="3547856" cy="1316292"/>
          </a:xfrm>
        </p:grpSpPr>
        <p:sp>
          <p:nvSpPr>
            <p:cNvPr id="54" name="テキスト ボックス 53">
              <a:extLst>
                <a:ext uri="{FF2B5EF4-FFF2-40B4-BE49-F238E27FC236}">
                  <a16:creationId xmlns:a16="http://schemas.microsoft.com/office/drawing/2014/main" id="{0F2CF7D5-A651-3F55-3C69-90140E647B2F}"/>
                </a:ext>
              </a:extLst>
            </p:cNvPr>
            <p:cNvSpPr txBox="1"/>
            <p:nvPr/>
          </p:nvSpPr>
          <p:spPr>
            <a:xfrm>
              <a:off x="583904" y="4144371"/>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どうして「支援金制度」が必要なの？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55" name="グループ化 54">
              <a:extLst>
                <a:ext uri="{FF2B5EF4-FFF2-40B4-BE49-F238E27FC236}">
                  <a16:creationId xmlns:a16="http://schemas.microsoft.com/office/drawing/2014/main" id="{AC25A9C0-56B8-C3F8-CB41-D7F44B793CFF}"/>
                </a:ext>
              </a:extLst>
            </p:cNvPr>
            <p:cNvGrpSpPr/>
            <p:nvPr/>
          </p:nvGrpSpPr>
          <p:grpSpPr>
            <a:xfrm>
              <a:off x="190124" y="4010972"/>
              <a:ext cx="358730" cy="345930"/>
              <a:chOff x="188954" y="2583133"/>
              <a:chExt cx="393781" cy="379730"/>
            </a:xfrm>
          </p:grpSpPr>
          <p:grpSp>
            <p:nvGrpSpPr>
              <p:cNvPr id="62" name="グループ化 61">
                <a:extLst>
                  <a:ext uri="{FF2B5EF4-FFF2-40B4-BE49-F238E27FC236}">
                    <a16:creationId xmlns:a16="http://schemas.microsoft.com/office/drawing/2014/main" id="{136CD231-49D0-7090-A624-5D48B4D1C310}"/>
                  </a:ext>
                </a:extLst>
              </p:cNvPr>
              <p:cNvGrpSpPr/>
              <p:nvPr/>
            </p:nvGrpSpPr>
            <p:grpSpPr>
              <a:xfrm>
                <a:off x="188954" y="2583133"/>
                <a:ext cx="393781" cy="379730"/>
                <a:chOff x="-737320" y="1872343"/>
                <a:chExt cx="848352" cy="818080"/>
              </a:xfrm>
              <a:solidFill>
                <a:srgbClr val="FFC000"/>
              </a:solidFill>
            </p:grpSpPr>
            <p:sp>
              <p:nvSpPr>
                <p:cNvPr id="65" name="楕円 64">
                  <a:extLst>
                    <a:ext uri="{FF2B5EF4-FFF2-40B4-BE49-F238E27FC236}">
                      <a16:creationId xmlns:a16="http://schemas.microsoft.com/office/drawing/2014/main" id="{2F24794A-5B24-B8B4-8C88-26CFA161E0CA}"/>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70" name="二等辺三角形 69">
                  <a:extLst>
                    <a:ext uri="{FF2B5EF4-FFF2-40B4-BE49-F238E27FC236}">
                      <a16:creationId xmlns:a16="http://schemas.microsoft.com/office/drawing/2014/main" id="{5B502F58-AAD7-4B85-C68A-78C93207FC26}"/>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63" name="テキスト ボックス 62">
                <a:extLst>
                  <a:ext uri="{FF2B5EF4-FFF2-40B4-BE49-F238E27FC236}">
                    <a16:creationId xmlns:a16="http://schemas.microsoft.com/office/drawing/2014/main" id="{BBACC5C7-2224-7557-98D1-991B6CB6FEE7}"/>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56" name="グループ化 55">
              <a:extLst>
                <a:ext uri="{FF2B5EF4-FFF2-40B4-BE49-F238E27FC236}">
                  <a16:creationId xmlns:a16="http://schemas.microsoft.com/office/drawing/2014/main" id="{F348C39A-6E54-3CD4-6D7B-FBF5276DFCF0}"/>
                </a:ext>
              </a:extLst>
            </p:cNvPr>
            <p:cNvGrpSpPr/>
            <p:nvPr/>
          </p:nvGrpSpPr>
          <p:grpSpPr>
            <a:xfrm>
              <a:off x="390208" y="4436056"/>
              <a:ext cx="169792" cy="188744"/>
              <a:chOff x="523558" y="3150181"/>
              <a:chExt cx="169792" cy="188744"/>
            </a:xfrm>
          </p:grpSpPr>
          <p:sp>
            <p:nvSpPr>
              <p:cNvPr id="60" name="四角形: 角を丸くする 59">
                <a:extLst>
                  <a:ext uri="{FF2B5EF4-FFF2-40B4-BE49-F238E27FC236}">
                    <a16:creationId xmlns:a16="http://schemas.microsoft.com/office/drawing/2014/main" id="{7C12FB7F-B444-8634-4CBB-C85E5C69E411}"/>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61" name="テキスト ボックス 60">
                <a:extLst>
                  <a:ext uri="{FF2B5EF4-FFF2-40B4-BE49-F238E27FC236}">
                    <a16:creationId xmlns:a16="http://schemas.microsoft.com/office/drawing/2014/main" id="{CC4E7F25-C032-3686-435A-23A20407469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58" name="テキスト ボックス 57">
              <a:extLst>
                <a:ext uri="{FF2B5EF4-FFF2-40B4-BE49-F238E27FC236}">
                  <a16:creationId xmlns:a16="http://schemas.microsoft.com/office/drawing/2014/main" id="{08CE6B72-2262-82CE-B9EF-54E14C1A837D}"/>
                </a:ext>
              </a:extLst>
            </p:cNvPr>
            <p:cNvSpPr txBox="1"/>
            <p:nvPr/>
          </p:nvSpPr>
          <p:spPr>
            <a:xfrm>
              <a:off x="617424" y="4432852"/>
              <a:ext cx="2973674" cy="894412"/>
            </a:xfrm>
            <a:prstGeom prst="rect">
              <a:avLst/>
            </a:prstGeom>
            <a:noFill/>
          </p:spPr>
          <p:txBody>
            <a:bodyPr wrap="square" lIns="0" tIns="0" rIns="0" bIns="0">
              <a:spAutoFit/>
            </a:bodyPr>
            <a:lstStyle/>
            <a:p>
              <a:pPr lvl="0" algn="just" hangingPunct="0">
                <a:lnSpc>
                  <a:spcPct val="114000"/>
                </a:lnSpc>
                <a:defRPr/>
              </a:pPr>
              <a:r>
                <a:rPr lang="ja-JP" altLang="en-US" sz="1050">
                  <a:solidFill>
                    <a:prstClr val="black"/>
                  </a:solidFill>
                  <a:latin typeface="BIZ UDPゴシック" panose="020B0400000000000000" pitchFamily="50" charset="-128"/>
                  <a:ea typeface="BIZ UDPゴシック" panose="020B0400000000000000" pitchFamily="50" charset="-128"/>
                </a:rPr>
                <a:t>近年、少子化・人口減少の進行が加速していることから、</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政府は令和５年</a:t>
              </a:r>
              <a:r>
                <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12</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月に</a:t>
              </a:r>
              <a:r>
                <a:rPr kumimoji="1"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こども未来戦略「加速化プラン」を策定し、総額</a:t>
              </a:r>
              <a:r>
                <a:rPr kumimoji="1" lang="en-US" altLang="ja-JP"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3.6</a:t>
              </a:r>
              <a:r>
                <a:rPr kumimoji="1"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兆円のこども・子育て支援の拡充を実施することを決めました。支援金制度はこれを支える財源の一部です。</a:t>
              </a:r>
              <a:endParaRPr kumimoji="0" lang="en-US" altLang="ja-JP" sz="1050" b="0" i="0" u="none" strike="sng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33" name="グループ化 132">
            <a:extLst>
              <a:ext uri="{FF2B5EF4-FFF2-40B4-BE49-F238E27FC236}">
                <a16:creationId xmlns:a16="http://schemas.microsoft.com/office/drawing/2014/main" id="{77FE702D-0929-5299-F935-5396411AAA89}"/>
              </a:ext>
            </a:extLst>
          </p:cNvPr>
          <p:cNvGrpSpPr/>
          <p:nvPr/>
        </p:nvGrpSpPr>
        <p:grpSpPr>
          <a:xfrm>
            <a:off x="222646" y="5756797"/>
            <a:ext cx="3547856" cy="1840213"/>
            <a:chOff x="190124" y="5306359"/>
            <a:chExt cx="3547856" cy="1840213"/>
          </a:xfrm>
        </p:grpSpPr>
        <p:sp>
          <p:nvSpPr>
            <p:cNvPr id="134" name="テキスト ボックス 133">
              <a:extLst>
                <a:ext uri="{FF2B5EF4-FFF2-40B4-BE49-F238E27FC236}">
                  <a16:creationId xmlns:a16="http://schemas.microsoft.com/office/drawing/2014/main" id="{7DBE0604-4663-1E28-5284-5056DCBF624C}"/>
                </a:ext>
              </a:extLst>
            </p:cNvPr>
            <p:cNvSpPr txBox="1"/>
            <p:nvPr/>
          </p:nvSpPr>
          <p:spPr>
            <a:xfrm>
              <a:off x="583904" y="5363571"/>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どうして企業も負担するの？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135" name="グループ化 134">
              <a:extLst>
                <a:ext uri="{FF2B5EF4-FFF2-40B4-BE49-F238E27FC236}">
                  <a16:creationId xmlns:a16="http://schemas.microsoft.com/office/drawing/2014/main" id="{9999C99A-C5A0-3D88-9BD0-A240135C5177}"/>
                </a:ext>
              </a:extLst>
            </p:cNvPr>
            <p:cNvGrpSpPr/>
            <p:nvPr/>
          </p:nvGrpSpPr>
          <p:grpSpPr>
            <a:xfrm>
              <a:off x="190124" y="5306359"/>
              <a:ext cx="358730" cy="345927"/>
              <a:chOff x="188954" y="2583147"/>
              <a:chExt cx="393781" cy="379731"/>
            </a:xfrm>
          </p:grpSpPr>
          <p:grpSp>
            <p:nvGrpSpPr>
              <p:cNvPr id="140" name="グループ化 139">
                <a:extLst>
                  <a:ext uri="{FF2B5EF4-FFF2-40B4-BE49-F238E27FC236}">
                    <a16:creationId xmlns:a16="http://schemas.microsoft.com/office/drawing/2014/main" id="{EA0DBDC9-B945-50A6-9345-2C1A830310AD}"/>
                  </a:ext>
                </a:extLst>
              </p:cNvPr>
              <p:cNvGrpSpPr/>
              <p:nvPr/>
            </p:nvGrpSpPr>
            <p:grpSpPr>
              <a:xfrm>
                <a:off x="188954" y="2583147"/>
                <a:ext cx="393781" cy="379731"/>
                <a:chOff x="-737320" y="1872366"/>
                <a:chExt cx="848352" cy="818078"/>
              </a:xfrm>
              <a:solidFill>
                <a:srgbClr val="FFC000"/>
              </a:solidFill>
            </p:grpSpPr>
            <p:sp>
              <p:nvSpPr>
                <p:cNvPr id="142" name="楕円 141">
                  <a:extLst>
                    <a:ext uri="{FF2B5EF4-FFF2-40B4-BE49-F238E27FC236}">
                      <a16:creationId xmlns:a16="http://schemas.microsoft.com/office/drawing/2014/main" id="{909C3F34-B9D8-0A79-FEB9-3715EA074EF0}"/>
                    </a:ext>
                  </a:extLst>
                </p:cNvPr>
                <p:cNvSpPr/>
                <p:nvPr/>
              </p:nvSpPr>
              <p:spPr>
                <a:xfrm>
                  <a:off x="-737320" y="1872366"/>
                  <a:ext cx="818079" cy="81807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43" name="二等辺三角形 142">
                  <a:extLst>
                    <a:ext uri="{FF2B5EF4-FFF2-40B4-BE49-F238E27FC236}">
                      <a16:creationId xmlns:a16="http://schemas.microsoft.com/office/drawing/2014/main" id="{B2762F64-D11F-8AF5-6848-70639A35D07B}"/>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41" name="テキスト ボックス 140">
                <a:extLst>
                  <a:ext uri="{FF2B5EF4-FFF2-40B4-BE49-F238E27FC236}">
                    <a16:creationId xmlns:a16="http://schemas.microsoft.com/office/drawing/2014/main" id="{8699DEF4-F114-ABF2-8C09-7533287C628D}"/>
                  </a:ext>
                </a:extLst>
              </p:cNvPr>
              <p:cNvSpPr txBox="1"/>
              <p:nvPr/>
            </p:nvSpPr>
            <p:spPr>
              <a:xfrm>
                <a:off x="269012" y="2608142"/>
                <a:ext cx="208390" cy="277003"/>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36" name="グループ化 135">
              <a:extLst>
                <a:ext uri="{FF2B5EF4-FFF2-40B4-BE49-F238E27FC236}">
                  <a16:creationId xmlns:a16="http://schemas.microsoft.com/office/drawing/2014/main" id="{3876F34B-57B5-62C9-0AF1-C2CCD8914548}"/>
                </a:ext>
              </a:extLst>
            </p:cNvPr>
            <p:cNvGrpSpPr/>
            <p:nvPr/>
          </p:nvGrpSpPr>
          <p:grpSpPr>
            <a:xfrm>
              <a:off x="390208" y="5693188"/>
              <a:ext cx="169792" cy="186236"/>
              <a:chOff x="523558" y="2972213"/>
              <a:chExt cx="169792" cy="186236"/>
            </a:xfrm>
          </p:grpSpPr>
          <p:sp>
            <p:nvSpPr>
              <p:cNvPr id="138" name="四角形: 角を丸くする 137">
                <a:extLst>
                  <a:ext uri="{FF2B5EF4-FFF2-40B4-BE49-F238E27FC236}">
                    <a16:creationId xmlns:a16="http://schemas.microsoft.com/office/drawing/2014/main" id="{80AC8F16-EC37-181A-6554-CAD03FBD7190}"/>
                  </a:ext>
                </a:extLst>
              </p:cNvPr>
              <p:cNvSpPr/>
              <p:nvPr/>
            </p:nvSpPr>
            <p:spPr>
              <a:xfrm>
                <a:off x="523558" y="2988657"/>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39" name="テキスト ボックス 138">
                <a:extLst>
                  <a:ext uri="{FF2B5EF4-FFF2-40B4-BE49-F238E27FC236}">
                    <a16:creationId xmlns:a16="http://schemas.microsoft.com/office/drawing/2014/main" id="{73784BE1-BD40-79AD-5C58-07EFD407FD4D}"/>
                  </a:ext>
                </a:extLst>
              </p:cNvPr>
              <p:cNvSpPr txBox="1"/>
              <p:nvPr/>
            </p:nvSpPr>
            <p:spPr>
              <a:xfrm>
                <a:off x="548806" y="2972213"/>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37" name="テキスト ボックス 136">
              <a:extLst>
                <a:ext uri="{FF2B5EF4-FFF2-40B4-BE49-F238E27FC236}">
                  <a16:creationId xmlns:a16="http://schemas.microsoft.com/office/drawing/2014/main" id="{3CA81F01-AB83-8C4F-FC58-156F10507246}"/>
                </a:ext>
              </a:extLst>
            </p:cNvPr>
            <p:cNvSpPr txBox="1"/>
            <p:nvPr/>
          </p:nvSpPr>
          <p:spPr>
            <a:xfrm>
              <a:off x="617424" y="5699509"/>
              <a:ext cx="2973674" cy="1447063"/>
            </a:xfrm>
            <a:prstGeom prst="rect">
              <a:avLst/>
            </a:prstGeom>
            <a:noFill/>
          </p:spPr>
          <p:txBody>
            <a:bodyPr wrap="square" lIns="0" tIns="0" rIns="0" bIns="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企業の皆様には、将来の労働力の維持・確保等の観点から、</a:t>
              </a:r>
              <a:r>
                <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1970</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年代より児童手当のために拠出をいただき、その後拠出金の使途を拡大する中で、追加的な負担をお願いしてまいりました。</a:t>
              </a:r>
            </a:p>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政府は「加速化プラン」により</a:t>
              </a:r>
              <a:r>
                <a:rPr lang="ja-JP" altLang="en-US" sz="1050">
                  <a:solidFill>
                    <a:prstClr val="black"/>
                  </a:solidFill>
                  <a:latin typeface="BIZ UDPゴシック" panose="020B0400000000000000" pitchFamily="50" charset="-128"/>
                  <a:ea typeface="BIZ UDPゴシック" panose="020B0400000000000000" pitchFamily="50" charset="-128"/>
                </a:rPr>
                <a:t>少子化</a:t>
              </a:r>
              <a:r>
                <a:rPr kumimoji="0"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対策を一層強化することとしていることから、それを支える</a:t>
              </a:r>
              <a:r>
                <a:rPr lang="ja-JP" altLang="en-US" sz="1050">
                  <a:solidFill>
                    <a:prstClr val="black"/>
                  </a:solidFill>
                  <a:latin typeface="BIZ UDPゴシック" panose="020B0400000000000000" pitchFamily="50" charset="-128"/>
                  <a:ea typeface="BIZ UDPゴシック" panose="020B0400000000000000" pitchFamily="50" charset="-128"/>
                </a:rPr>
                <a:t>支援金制度は、企業のみなさまを含めた社会・経済の参加者全員で支え合う仕組みとしています。</a:t>
              </a:r>
              <a:endParaRPr kumimoji="0"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7" name="グループ化 6">
            <a:extLst>
              <a:ext uri="{FF2B5EF4-FFF2-40B4-BE49-F238E27FC236}">
                <a16:creationId xmlns:a16="http://schemas.microsoft.com/office/drawing/2014/main" id="{DDFBACD3-5777-2400-4045-06AD5B5E162A}"/>
              </a:ext>
            </a:extLst>
          </p:cNvPr>
          <p:cNvGrpSpPr/>
          <p:nvPr/>
        </p:nvGrpSpPr>
        <p:grpSpPr>
          <a:xfrm>
            <a:off x="3944965" y="5084046"/>
            <a:ext cx="3340664" cy="1455992"/>
            <a:chOff x="190124" y="5306372"/>
            <a:chExt cx="3400974" cy="1455992"/>
          </a:xfrm>
        </p:grpSpPr>
        <p:sp>
          <p:nvSpPr>
            <p:cNvPr id="57" name="テキスト ボックス 56">
              <a:extLst>
                <a:ext uri="{FF2B5EF4-FFF2-40B4-BE49-F238E27FC236}">
                  <a16:creationId xmlns:a16="http://schemas.microsoft.com/office/drawing/2014/main" id="{481478D8-538D-8A8F-303A-B9209FA24891}"/>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dirty="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給与だけでなく賞与にも支援金がかかるの？</a:t>
              </a:r>
              <a:endParaRPr kumimoji="0" lang="ja-JP" altLang="en-US" sz="1500" b="0" i="0" u="none" strike="noStrike" kern="1200" cap="none" spc="0" normalizeH="0" baseline="0" noProof="0" dirty="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59" name="グループ化 58">
              <a:extLst>
                <a:ext uri="{FF2B5EF4-FFF2-40B4-BE49-F238E27FC236}">
                  <a16:creationId xmlns:a16="http://schemas.microsoft.com/office/drawing/2014/main" id="{5E90FAD8-0830-8E4C-6797-C227B058BD31}"/>
                </a:ext>
              </a:extLst>
            </p:cNvPr>
            <p:cNvGrpSpPr/>
            <p:nvPr/>
          </p:nvGrpSpPr>
          <p:grpSpPr>
            <a:xfrm>
              <a:off x="190124" y="5306372"/>
              <a:ext cx="358730" cy="345930"/>
              <a:chOff x="188954" y="2583133"/>
              <a:chExt cx="393781" cy="379730"/>
            </a:xfrm>
          </p:grpSpPr>
          <p:grpSp>
            <p:nvGrpSpPr>
              <p:cNvPr id="69" name="グループ化 68">
                <a:extLst>
                  <a:ext uri="{FF2B5EF4-FFF2-40B4-BE49-F238E27FC236}">
                    <a16:creationId xmlns:a16="http://schemas.microsoft.com/office/drawing/2014/main" id="{DC7D60FB-A5B6-ABDF-E014-678774BBA385}"/>
                  </a:ext>
                </a:extLst>
              </p:cNvPr>
              <p:cNvGrpSpPr/>
              <p:nvPr/>
            </p:nvGrpSpPr>
            <p:grpSpPr>
              <a:xfrm>
                <a:off x="188954" y="2583133"/>
                <a:ext cx="393781" cy="379730"/>
                <a:chOff x="-737320" y="1872343"/>
                <a:chExt cx="848352" cy="818080"/>
              </a:xfrm>
              <a:solidFill>
                <a:srgbClr val="FFC000"/>
              </a:solidFill>
            </p:grpSpPr>
            <p:sp>
              <p:nvSpPr>
                <p:cNvPr id="72" name="楕円 71">
                  <a:extLst>
                    <a:ext uri="{FF2B5EF4-FFF2-40B4-BE49-F238E27FC236}">
                      <a16:creationId xmlns:a16="http://schemas.microsoft.com/office/drawing/2014/main" id="{3C80BD26-C453-6889-F47B-C8001C5D18A2}"/>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74" name="二等辺三角形 73">
                  <a:extLst>
                    <a:ext uri="{FF2B5EF4-FFF2-40B4-BE49-F238E27FC236}">
                      <a16:creationId xmlns:a16="http://schemas.microsoft.com/office/drawing/2014/main" id="{417AFDEF-3A3F-F448-2ACB-AB758B681BE5}"/>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71" name="テキスト ボックス 70">
                <a:extLst>
                  <a:ext uri="{FF2B5EF4-FFF2-40B4-BE49-F238E27FC236}">
                    <a16:creationId xmlns:a16="http://schemas.microsoft.com/office/drawing/2014/main" id="{741A137A-9DC9-38F1-FE45-6DC3DB4FE4F7}"/>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64" name="グループ化 63">
              <a:extLst>
                <a:ext uri="{FF2B5EF4-FFF2-40B4-BE49-F238E27FC236}">
                  <a16:creationId xmlns:a16="http://schemas.microsoft.com/office/drawing/2014/main" id="{F37D8E06-7D63-9867-60A2-C3BA9E5EB71C}"/>
                </a:ext>
              </a:extLst>
            </p:cNvPr>
            <p:cNvGrpSpPr/>
            <p:nvPr/>
          </p:nvGrpSpPr>
          <p:grpSpPr>
            <a:xfrm>
              <a:off x="390208" y="5871156"/>
              <a:ext cx="169792" cy="188744"/>
              <a:chOff x="523558" y="3150181"/>
              <a:chExt cx="169792" cy="188744"/>
            </a:xfrm>
          </p:grpSpPr>
          <p:sp>
            <p:nvSpPr>
              <p:cNvPr id="67" name="四角形: 角を丸くする 66">
                <a:extLst>
                  <a:ext uri="{FF2B5EF4-FFF2-40B4-BE49-F238E27FC236}">
                    <a16:creationId xmlns:a16="http://schemas.microsoft.com/office/drawing/2014/main" id="{D1ECD6C4-2209-2165-8C3B-89893469EFBD}"/>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68" name="テキスト ボックス 67">
                <a:extLst>
                  <a:ext uri="{FF2B5EF4-FFF2-40B4-BE49-F238E27FC236}">
                    <a16:creationId xmlns:a16="http://schemas.microsoft.com/office/drawing/2014/main" id="{427F2372-B615-85AE-3DCD-ADAC2F44049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66" name="テキスト ボックス 65">
              <a:extLst>
                <a:ext uri="{FF2B5EF4-FFF2-40B4-BE49-F238E27FC236}">
                  <a16:creationId xmlns:a16="http://schemas.microsoft.com/office/drawing/2014/main" id="{05AF4DA0-69CA-61B9-E4FC-E5C4B11A2399}"/>
                </a:ext>
              </a:extLst>
            </p:cNvPr>
            <p:cNvSpPr txBox="1"/>
            <p:nvPr/>
          </p:nvSpPr>
          <p:spPr>
            <a:xfrm>
              <a:off x="617424" y="5867952"/>
              <a:ext cx="2973674"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賞与からも支援金を拠出いただきます。これは、健康保険制度や厚生年金保険制度と同様です。</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75" name="グループ化 74">
            <a:extLst>
              <a:ext uri="{FF2B5EF4-FFF2-40B4-BE49-F238E27FC236}">
                <a16:creationId xmlns:a16="http://schemas.microsoft.com/office/drawing/2014/main" id="{8A0C8F7B-7AB6-6BD7-F037-E4BA61CDC10E}"/>
              </a:ext>
            </a:extLst>
          </p:cNvPr>
          <p:cNvGrpSpPr/>
          <p:nvPr/>
        </p:nvGrpSpPr>
        <p:grpSpPr>
          <a:xfrm>
            <a:off x="3944965" y="7453033"/>
            <a:ext cx="3340664" cy="1455992"/>
            <a:chOff x="190124" y="5306372"/>
            <a:chExt cx="3400974" cy="1455992"/>
          </a:xfrm>
        </p:grpSpPr>
        <p:sp>
          <p:nvSpPr>
            <p:cNvPr id="76" name="テキスト ボックス 75">
              <a:extLst>
                <a:ext uri="{FF2B5EF4-FFF2-40B4-BE49-F238E27FC236}">
                  <a16:creationId xmlns:a16="http://schemas.microsoft.com/office/drawing/2014/main" id="{6078DB10-C1B9-8CD6-2BDE-066D6C6547DC}"/>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海外赴任中は支援金を払う必要があるの？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77" name="グループ化 76">
              <a:extLst>
                <a:ext uri="{FF2B5EF4-FFF2-40B4-BE49-F238E27FC236}">
                  <a16:creationId xmlns:a16="http://schemas.microsoft.com/office/drawing/2014/main" id="{B128462C-78A1-F6FF-F0EA-D8EC9749A5F9}"/>
                </a:ext>
              </a:extLst>
            </p:cNvPr>
            <p:cNvGrpSpPr/>
            <p:nvPr/>
          </p:nvGrpSpPr>
          <p:grpSpPr>
            <a:xfrm>
              <a:off x="190124" y="5306372"/>
              <a:ext cx="358730" cy="345930"/>
              <a:chOff x="188954" y="2583133"/>
              <a:chExt cx="393781" cy="379730"/>
            </a:xfrm>
          </p:grpSpPr>
          <p:grpSp>
            <p:nvGrpSpPr>
              <p:cNvPr id="84" name="グループ化 83">
                <a:extLst>
                  <a:ext uri="{FF2B5EF4-FFF2-40B4-BE49-F238E27FC236}">
                    <a16:creationId xmlns:a16="http://schemas.microsoft.com/office/drawing/2014/main" id="{88558EE7-F10E-327E-B05E-7F5D00F641E3}"/>
                  </a:ext>
                </a:extLst>
              </p:cNvPr>
              <p:cNvGrpSpPr/>
              <p:nvPr/>
            </p:nvGrpSpPr>
            <p:grpSpPr>
              <a:xfrm>
                <a:off x="188954" y="2583133"/>
                <a:ext cx="393781" cy="379730"/>
                <a:chOff x="-737320" y="1872343"/>
                <a:chExt cx="848352" cy="818080"/>
              </a:xfrm>
              <a:solidFill>
                <a:srgbClr val="FFC000"/>
              </a:solidFill>
            </p:grpSpPr>
            <p:sp>
              <p:nvSpPr>
                <p:cNvPr id="86" name="楕円 85">
                  <a:extLst>
                    <a:ext uri="{FF2B5EF4-FFF2-40B4-BE49-F238E27FC236}">
                      <a16:creationId xmlns:a16="http://schemas.microsoft.com/office/drawing/2014/main" id="{EF48CF4F-77FA-6170-D1AE-C2BF0DE4453A}"/>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96" name="二等辺三角形 95">
                  <a:extLst>
                    <a:ext uri="{FF2B5EF4-FFF2-40B4-BE49-F238E27FC236}">
                      <a16:creationId xmlns:a16="http://schemas.microsoft.com/office/drawing/2014/main" id="{4AF82E46-F392-256D-0681-5784F309C0E3}"/>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85" name="テキスト ボックス 84">
                <a:extLst>
                  <a:ext uri="{FF2B5EF4-FFF2-40B4-BE49-F238E27FC236}">
                    <a16:creationId xmlns:a16="http://schemas.microsoft.com/office/drawing/2014/main" id="{670AC73C-A332-CF12-074B-93DB0E324C0A}"/>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78" name="グループ化 77">
              <a:extLst>
                <a:ext uri="{FF2B5EF4-FFF2-40B4-BE49-F238E27FC236}">
                  <a16:creationId xmlns:a16="http://schemas.microsoft.com/office/drawing/2014/main" id="{31BAE3C8-D87A-4673-66E7-EF335AE2D06A}"/>
                </a:ext>
              </a:extLst>
            </p:cNvPr>
            <p:cNvGrpSpPr/>
            <p:nvPr/>
          </p:nvGrpSpPr>
          <p:grpSpPr>
            <a:xfrm>
              <a:off x="390208" y="5871156"/>
              <a:ext cx="169792" cy="188744"/>
              <a:chOff x="523558" y="3150181"/>
              <a:chExt cx="169792" cy="188744"/>
            </a:xfrm>
          </p:grpSpPr>
          <p:sp>
            <p:nvSpPr>
              <p:cNvPr id="81" name="四角形: 角を丸くする 80">
                <a:extLst>
                  <a:ext uri="{FF2B5EF4-FFF2-40B4-BE49-F238E27FC236}">
                    <a16:creationId xmlns:a16="http://schemas.microsoft.com/office/drawing/2014/main" id="{F03B4651-DFCE-5FD9-C799-030BCF445925}"/>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82" name="テキスト ボックス 81">
                <a:extLst>
                  <a:ext uri="{FF2B5EF4-FFF2-40B4-BE49-F238E27FC236}">
                    <a16:creationId xmlns:a16="http://schemas.microsoft.com/office/drawing/2014/main" id="{8AE400DC-97CF-7847-F683-EE56DBD35FD7}"/>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80" name="テキスト ボックス 79">
              <a:extLst>
                <a:ext uri="{FF2B5EF4-FFF2-40B4-BE49-F238E27FC236}">
                  <a16:creationId xmlns:a16="http://schemas.microsoft.com/office/drawing/2014/main" id="{3A61EF73-5FF1-C00E-0D8C-F69C7930149D}"/>
                </a:ext>
              </a:extLst>
            </p:cNvPr>
            <p:cNvSpPr txBox="1"/>
            <p:nvPr/>
          </p:nvSpPr>
          <p:spPr>
            <a:xfrm>
              <a:off x="617424" y="5867952"/>
              <a:ext cx="2973674"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海外赴任中であっても、日本の健康保険制度に加入されている方について</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は、医療保険料</a:t>
              </a: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や厚生年金保険料と同様に支援金も拠出いただきます。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97" name="グループ化 96">
            <a:extLst>
              <a:ext uri="{FF2B5EF4-FFF2-40B4-BE49-F238E27FC236}">
                <a16:creationId xmlns:a16="http://schemas.microsoft.com/office/drawing/2014/main" id="{F8008DF8-911E-1C4A-44E1-16F689B33FDD}"/>
              </a:ext>
            </a:extLst>
          </p:cNvPr>
          <p:cNvGrpSpPr/>
          <p:nvPr/>
        </p:nvGrpSpPr>
        <p:grpSpPr>
          <a:xfrm>
            <a:off x="3944965" y="6225517"/>
            <a:ext cx="3340664" cy="1271774"/>
            <a:chOff x="190124" y="5306372"/>
            <a:chExt cx="3400974" cy="1271774"/>
          </a:xfrm>
        </p:grpSpPr>
        <p:sp>
          <p:nvSpPr>
            <p:cNvPr id="98" name="テキスト ボックス 97">
              <a:extLst>
                <a:ext uri="{FF2B5EF4-FFF2-40B4-BE49-F238E27FC236}">
                  <a16:creationId xmlns:a16="http://schemas.microsoft.com/office/drawing/2014/main" id="{FC2D4620-AEE5-5057-E82B-23EC291BEB9D}"/>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育休期間中や産休期間中は支援金が免除されるの？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99" name="グループ化 98">
              <a:extLst>
                <a:ext uri="{FF2B5EF4-FFF2-40B4-BE49-F238E27FC236}">
                  <a16:creationId xmlns:a16="http://schemas.microsoft.com/office/drawing/2014/main" id="{528A33B5-40D1-DCBE-CE88-E7957B5CCF85}"/>
                </a:ext>
              </a:extLst>
            </p:cNvPr>
            <p:cNvGrpSpPr/>
            <p:nvPr/>
          </p:nvGrpSpPr>
          <p:grpSpPr>
            <a:xfrm>
              <a:off x="190124" y="5306372"/>
              <a:ext cx="358730" cy="345930"/>
              <a:chOff x="188954" y="2583133"/>
              <a:chExt cx="393781" cy="379730"/>
            </a:xfrm>
          </p:grpSpPr>
          <p:grpSp>
            <p:nvGrpSpPr>
              <p:cNvPr id="104" name="グループ化 103">
                <a:extLst>
                  <a:ext uri="{FF2B5EF4-FFF2-40B4-BE49-F238E27FC236}">
                    <a16:creationId xmlns:a16="http://schemas.microsoft.com/office/drawing/2014/main" id="{0F7F81D3-58A6-C27A-D072-75D4EC7BD051}"/>
                  </a:ext>
                </a:extLst>
              </p:cNvPr>
              <p:cNvGrpSpPr/>
              <p:nvPr/>
            </p:nvGrpSpPr>
            <p:grpSpPr>
              <a:xfrm>
                <a:off x="188954" y="2583133"/>
                <a:ext cx="393781" cy="379730"/>
                <a:chOff x="-737320" y="1872343"/>
                <a:chExt cx="848352" cy="818080"/>
              </a:xfrm>
              <a:solidFill>
                <a:srgbClr val="FFC000"/>
              </a:solidFill>
            </p:grpSpPr>
            <p:sp>
              <p:nvSpPr>
                <p:cNvPr id="106" name="楕円 105">
                  <a:extLst>
                    <a:ext uri="{FF2B5EF4-FFF2-40B4-BE49-F238E27FC236}">
                      <a16:creationId xmlns:a16="http://schemas.microsoft.com/office/drawing/2014/main" id="{D983EBE3-EEF2-B451-6750-DCB0DB83403D}"/>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7" name="二等辺三角形 106">
                  <a:extLst>
                    <a:ext uri="{FF2B5EF4-FFF2-40B4-BE49-F238E27FC236}">
                      <a16:creationId xmlns:a16="http://schemas.microsoft.com/office/drawing/2014/main" id="{BB33FBDA-4845-ACD3-28DD-B81072F6A953}"/>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05" name="テキスト ボックス 104">
                <a:extLst>
                  <a:ext uri="{FF2B5EF4-FFF2-40B4-BE49-F238E27FC236}">
                    <a16:creationId xmlns:a16="http://schemas.microsoft.com/office/drawing/2014/main" id="{233AB47F-D5EC-475C-9CA7-1CE3A94799C3}"/>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00" name="グループ化 99">
              <a:extLst>
                <a:ext uri="{FF2B5EF4-FFF2-40B4-BE49-F238E27FC236}">
                  <a16:creationId xmlns:a16="http://schemas.microsoft.com/office/drawing/2014/main" id="{1C441A08-E874-95FD-052F-2EEA0375F528}"/>
                </a:ext>
              </a:extLst>
            </p:cNvPr>
            <p:cNvGrpSpPr/>
            <p:nvPr/>
          </p:nvGrpSpPr>
          <p:grpSpPr>
            <a:xfrm>
              <a:off x="390208" y="5871156"/>
              <a:ext cx="169792" cy="188744"/>
              <a:chOff x="523558" y="3150181"/>
              <a:chExt cx="169792" cy="188744"/>
            </a:xfrm>
          </p:grpSpPr>
          <p:sp>
            <p:nvSpPr>
              <p:cNvPr id="102" name="四角形: 角を丸くする 101">
                <a:extLst>
                  <a:ext uri="{FF2B5EF4-FFF2-40B4-BE49-F238E27FC236}">
                    <a16:creationId xmlns:a16="http://schemas.microsoft.com/office/drawing/2014/main" id="{4893122F-460A-E28C-E844-5D5E26312D36}"/>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03" name="テキスト ボックス 102">
                <a:extLst>
                  <a:ext uri="{FF2B5EF4-FFF2-40B4-BE49-F238E27FC236}">
                    <a16:creationId xmlns:a16="http://schemas.microsoft.com/office/drawing/2014/main" id="{EE9D2340-5F53-0024-A63F-1F883C43A680}"/>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01" name="テキスト ボックス 100">
              <a:extLst>
                <a:ext uri="{FF2B5EF4-FFF2-40B4-BE49-F238E27FC236}">
                  <a16:creationId xmlns:a16="http://schemas.microsoft.com/office/drawing/2014/main" id="{CB563132-E1D9-B760-A870-DC545F0E46FD}"/>
                </a:ext>
              </a:extLst>
            </p:cNvPr>
            <p:cNvSpPr txBox="1"/>
            <p:nvPr/>
          </p:nvSpPr>
          <p:spPr>
            <a:xfrm>
              <a:off x="617424" y="5867952"/>
              <a:ext cx="2973674" cy="710194"/>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企業の従業員について</a:t>
              </a: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は、医療保険料</a:t>
              </a:r>
              <a:r>
                <a:rPr kumimoji="0" lang="ja-JP" altLang="en-US"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rPr>
                <a:t>や厚生年金保険料と同様に支援金も免除されます。</a:t>
              </a: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dirty="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108" name="グループ化 107">
            <a:extLst>
              <a:ext uri="{FF2B5EF4-FFF2-40B4-BE49-F238E27FC236}">
                <a16:creationId xmlns:a16="http://schemas.microsoft.com/office/drawing/2014/main" id="{F83DB20A-72D1-6AC2-0D5A-04F40A92188B}"/>
              </a:ext>
            </a:extLst>
          </p:cNvPr>
          <p:cNvGrpSpPr/>
          <p:nvPr/>
        </p:nvGrpSpPr>
        <p:grpSpPr>
          <a:xfrm>
            <a:off x="3944965" y="3446945"/>
            <a:ext cx="3340664" cy="1824426"/>
            <a:chOff x="190124" y="5306372"/>
            <a:chExt cx="3400974" cy="1824426"/>
          </a:xfrm>
        </p:grpSpPr>
        <p:sp>
          <p:nvSpPr>
            <p:cNvPr id="109" name="テキスト ボックス 108">
              <a:extLst>
                <a:ext uri="{FF2B5EF4-FFF2-40B4-BE49-F238E27FC236}">
                  <a16:creationId xmlns:a16="http://schemas.microsoft.com/office/drawing/2014/main" id="{D5215659-CC35-A4C5-FA98-AC3F16063F75}"/>
                </a:ext>
              </a:extLst>
            </p:cNvPr>
            <p:cNvSpPr txBox="1"/>
            <p:nvPr/>
          </p:nvSpPr>
          <p:spPr>
            <a:xfrm>
              <a:off x="583904" y="5363571"/>
              <a:ext cx="2914393" cy="461665"/>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rgbClr val="4BACC6">
                      <a:lumMod val="75000"/>
                    </a:srgbClr>
                  </a:solidFill>
                  <a:effectLst/>
                  <a:uLnTx/>
                  <a:uFillTx/>
                  <a:latin typeface="BIZ UDPGothic" panose="020B0400000000000000" pitchFamily="34" charset="-128"/>
                  <a:ea typeface="BIZ UDPGothic" panose="020B0400000000000000" pitchFamily="34" charset="-128"/>
                  <a:cs typeface="+mn-cs"/>
                </a:rPr>
                <a:t>給与明細で分けて記載しないといけないの？</a:t>
              </a:r>
              <a:endParaRPr kumimoji="0" lang="ja-JP" altLang="en-US" sz="1500" b="0" i="0" u="none" strike="noStrike" kern="1200" cap="none" spc="0" normalizeH="0" baseline="0" noProof="0">
                <a:ln>
                  <a:noFill/>
                </a:ln>
                <a:solidFill>
                  <a:srgbClr val="4BACC6">
                    <a:lumMod val="75000"/>
                  </a:srgbClr>
                </a:solidFill>
                <a:effectLst/>
                <a:uLnTx/>
                <a:uFillTx/>
                <a:latin typeface="Aptos" panose="02110004020202020204"/>
                <a:ea typeface="游ゴシック" panose="020B0400000000000000" pitchFamily="50" charset="-128"/>
                <a:cs typeface="+mn-cs"/>
              </a:endParaRPr>
            </a:p>
          </p:txBody>
        </p:sp>
        <p:grpSp>
          <p:nvGrpSpPr>
            <p:cNvPr id="110" name="グループ化 109">
              <a:extLst>
                <a:ext uri="{FF2B5EF4-FFF2-40B4-BE49-F238E27FC236}">
                  <a16:creationId xmlns:a16="http://schemas.microsoft.com/office/drawing/2014/main" id="{DAB79878-9C73-FB8A-0011-AE90A48E4921}"/>
                </a:ext>
              </a:extLst>
            </p:cNvPr>
            <p:cNvGrpSpPr/>
            <p:nvPr/>
          </p:nvGrpSpPr>
          <p:grpSpPr>
            <a:xfrm>
              <a:off x="190124" y="5306372"/>
              <a:ext cx="358730" cy="345930"/>
              <a:chOff x="188954" y="2583133"/>
              <a:chExt cx="393781" cy="379730"/>
            </a:xfrm>
          </p:grpSpPr>
          <p:grpSp>
            <p:nvGrpSpPr>
              <p:cNvPr id="115" name="グループ化 114">
                <a:extLst>
                  <a:ext uri="{FF2B5EF4-FFF2-40B4-BE49-F238E27FC236}">
                    <a16:creationId xmlns:a16="http://schemas.microsoft.com/office/drawing/2014/main" id="{07F115C6-8DE3-0A8D-D3E7-AE7AFEA73C9D}"/>
                  </a:ext>
                </a:extLst>
              </p:cNvPr>
              <p:cNvGrpSpPr/>
              <p:nvPr/>
            </p:nvGrpSpPr>
            <p:grpSpPr>
              <a:xfrm>
                <a:off x="188954" y="2583133"/>
                <a:ext cx="393781" cy="379730"/>
                <a:chOff x="-737320" y="1872343"/>
                <a:chExt cx="848352" cy="818080"/>
              </a:xfrm>
              <a:solidFill>
                <a:srgbClr val="FFC000"/>
              </a:solidFill>
            </p:grpSpPr>
            <p:sp>
              <p:nvSpPr>
                <p:cNvPr id="117" name="楕円 116">
                  <a:extLst>
                    <a:ext uri="{FF2B5EF4-FFF2-40B4-BE49-F238E27FC236}">
                      <a16:creationId xmlns:a16="http://schemas.microsoft.com/office/drawing/2014/main" id="{E0A88A95-BF65-9353-C33A-A9BCF0665C88}"/>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18" name="二等辺三角形 117">
                  <a:extLst>
                    <a:ext uri="{FF2B5EF4-FFF2-40B4-BE49-F238E27FC236}">
                      <a16:creationId xmlns:a16="http://schemas.microsoft.com/office/drawing/2014/main" id="{381D926F-67D6-EEAC-05E7-00C027FC3D76}"/>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16" name="テキスト ボックス 115">
                <a:extLst>
                  <a:ext uri="{FF2B5EF4-FFF2-40B4-BE49-F238E27FC236}">
                    <a16:creationId xmlns:a16="http://schemas.microsoft.com/office/drawing/2014/main" id="{2C98CC02-31CE-F0CF-0123-991D8B3651C3}"/>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11" name="グループ化 110">
              <a:extLst>
                <a:ext uri="{FF2B5EF4-FFF2-40B4-BE49-F238E27FC236}">
                  <a16:creationId xmlns:a16="http://schemas.microsoft.com/office/drawing/2014/main" id="{077EF896-CA59-8387-82DB-07AF9D413DBE}"/>
                </a:ext>
              </a:extLst>
            </p:cNvPr>
            <p:cNvGrpSpPr/>
            <p:nvPr/>
          </p:nvGrpSpPr>
          <p:grpSpPr>
            <a:xfrm>
              <a:off x="390208" y="5871156"/>
              <a:ext cx="169792" cy="188744"/>
              <a:chOff x="523558" y="3150181"/>
              <a:chExt cx="169792" cy="188744"/>
            </a:xfrm>
          </p:grpSpPr>
          <p:sp>
            <p:nvSpPr>
              <p:cNvPr id="113" name="四角形: 角を丸くする 112">
                <a:extLst>
                  <a:ext uri="{FF2B5EF4-FFF2-40B4-BE49-F238E27FC236}">
                    <a16:creationId xmlns:a16="http://schemas.microsoft.com/office/drawing/2014/main" id="{6EB451E0-20C0-6FAB-76E3-6F185DB40915}"/>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14" name="テキスト ボックス 113">
                <a:extLst>
                  <a:ext uri="{FF2B5EF4-FFF2-40B4-BE49-F238E27FC236}">
                    <a16:creationId xmlns:a16="http://schemas.microsoft.com/office/drawing/2014/main" id="{BF9D94AB-290A-97C4-690A-F8AD74982CE7}"/>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12" name="テキスト ボックス 111">
              <a:extLst>
                <a:ext uri="{FF2B5EF4-FFF2-40B4-BE49-F238E27FC236}">
                  <a16:creationId xmlns:a16="http://schemas.microsoft.com/office/drawing/2014/main" id="{874B0182-2A39-2AEB-C043-F97EDF6989DA}"/>
                </a:ext>
              </a:extLst>
            </p:cNvPr>
            <p:cNvSpPr txBox="1"/>
            <p:nvPr/>
          </p:nvSpPr>
          <p:spPr>
            <a:xfrm>
              <a:off x="617424" y="5867952"/>
              <a:ext cx="2973674" cy="1262846"/>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保険料額の内訳として支援金額を示すことは法令上の義務ではありませんが、本制度が社会全体でこどもや子育て世帯を応援する趣旨であることを踏まえて、給与明細にその内訳を記載する取組についてご理解・ご協力をお願いします。</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8" name="グループ化 7">
            <a:extLst>
              <a:ext uri="{FF2B5EF4-FFF2-40B4-BE49-F238E27FC236}">
                <a16:creationId xmlns:a16="http://schemas.microsoft.com/office/drawing/2014/main" id="{F7BCCB54-721E-3471-66BB-1AB868ACBE7F}"/>
              </a:ext>
            </a:extLst>
          </p:cNvPr>
          <p:cNvGrpSpPr/>
          <p:nvPr/>
        </p:nvGrpSpPr>
        <p:grpSpPr>
          <a:xfrm>
            <a:off x="0" y="1"/>
            <a:ext cx="7559675" cy="2481650"/>
            <a:chOff x="0" y="0"/>
            <a:chExt cx="7559675" cy="2481650"/>
          </a:xfrm>
        </p:grpSpPr>
        <p:sp>
          <p:nvSpPr>
            <p:cNvPr id="9" name="正方形/長方形 8">
              <a:extLst>
                <a:ext uri="{FF2B5EF4-FFF2-40B4-BE49-F238E27FC236}">
                  <a16:creationId xmlns:a16="http://schemas.microsoft.com/office/drawing/2014/main" id="{1667D515-63CD-5909-0D2A-D2180A6CCB34}"/>
                </a:ext>
              </a:extLst>
            </p:cNvPr>
            <p:cNvSpPr/>
            <p:nvPr/>
          </p:nvSpPr>
          <p:spPr>
            <a:xfrm>
              <a:off x="0" y="0"/>
              <a:ext cx="7559675" cy="24816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A0ED2222-9D6E-4EFF-FC20-E49AA63B8C4E}"/>
                </a:ext>
              </a:extLst>
            </p:cNvPr>
            <p:cNvSpPr/>
            <p:nvPr/>
          </p:nvSpPr>
          <p:spPr>
            <a:xfrm>
              <a:off x="188684" y="653430"/>
              <a:ext cx="7166475" cy="1557096"/>
            </a:xfrm>
            <a:prstGeom prst="roundRect">
              <a:avLst>
                <a:gd name="adj" fmla="val 6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E18EC368-40CB-FB75-14DA-5B5D8372DAD9}"/>
              </a:ext>
            </a:extLst>
          </p:cNvPr>
          <p:cNvSpPr txBox="1"/>
          <p:nvPr/>
        </p:nvSpPr>
        <p:spPr>
          <a:xfrm>
            <a:off x="277802" y="171641"/>
            <a:ext cx="7004070" cy="360163"/>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schemeClr val="bg1"/>
                </a:solidFill>
                <a:effectLst/>
                <a:uLnTx/>
                <a:uFillTx/>
                <a:latin typeface="BIZ UDPGothic" panose="020B0400000000000000" pitchFamily="34" charset="-128"/>
                <a:ea typeface="BIZ UDPGothic" panose="020B0400000000000000" pitchFamily="34" charset="-128"/>
                <a:cs typeface="+mn-cs"/>
              </a:rPr>
              <a:t>子ども・子育て支援金の保険料（令和８年度）</a:t>
            </a:r>
            <a:endParaRPr kumimoji="0" lang="en-US" altLang="ja-JP" sz="2400" b="0" i="0" u="none" strike="noStrike" kern="1200" cap="none" spc="0" normalizeH="0" baseline="0" noProof="0" dirty="0">
              <a:ln>
                <a:noFill/>
              </a:ln>
              <a:solidFill>
                <a:schemeClr val="bg1"/>
              </a:solidFill>
              <a:effectLst/>
              <a:uLnTx/>
              <a:uFillTx/>
              <a:latin typeface="BIZ UDPGothic" panose="020B0400000000000000" pitchFamily="34" charset="-128"/>
              <a:ea typeface="BIZ UDPGothic" panose="020B0400000000000000" pitchFamily="34" charset="-128"/>
              <a:cs typeface="+mn-cs"/>
            </a:endParaRPr>
          </a:p>
        </p:txBody>
      </p:sp>
      <p:sp>
        <p:nvSpPr>
          <p:cNvPr id="12" name="テキスト ボックス 11">
            <a:extLst>
              <a:ext uri="{FF2B5EF4-FFF2-40B4-BE49-F238E27FC236}">
                <a16:creationId xmlns:a16="http://schemas.microsoft.com/office/drawing/2014/main" id="{561DD97B-EFA1-B962-8819-216A06282C31}"/>
              </a:ext>
            </a:extLst>
          </p:cNvPr>
          <p:cNvSpPr txBox="1"/>
          <p:nvPr/>
        </p:nvSpPr>
        <p:spPr>
          <a:xfrm>
            <a:off x="583905" y="1542089"/>
            <a:ext cx="5657238" cy="551113"/>
          </a:xfrm>
          <a:prstGeom prst="rect">
            <a:avLst/>
          </a:prstGeom>
          <a:noFill/>
          <a:ln>
            <a:noFill/>
          </a:ln>
        </p:spPr>
        <p:txBody>
          <a:bodyPr wrap="square" lIns="0" tIns="0" rIns="0" bIns="0" rtlCol="0">
            <a:spAutoFit/>
          </a:bodyPr>
          <a:lstStyle/>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支援金額（月額）は、標準報酬月額</a:t>
            </a: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支援金率になります。</a:t>
            </a:r>
          </a:p>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基本的に支援金額の半分を企業のみなさまに拠出いただきます。</a:t>
            </a:r>
          </a:p>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賞与からも支援金を拠出いただきます（標準賞与</a:t>
            </a: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支援金率）。</a:t>
            </a:r>
          </a:p>
        </p:txBody>
      </p:sp>
      <p:sp>
        <p:nvSpPr>
          <p:cNvPr id="14" name="テキスト ボックス 13">
            <a:extLst>
              <a:ext uri="{FF2B5EF4-FFF2-40B4-BE49-F238E27FC236}">
                <a16:creationId xmlns:a16="http://schemas.microsoft.com/office/drawing/2014/main" id="{4FB11394-D918-89C8-8EA1-C18E8D780FE7}"/>
              </a:ext>
            </a:extLst>
          </p:cNvPr>
          <p:cNvSpPr txBox="1"/>
          <p:nvPr/>
        </p:nvSpPr>
        <p:spPr>
          <a:xfrm>
            <a:off x="396485" y="774152"/>
            <a:ext cx="6085987" cy="225062"/>
          </a:xfrm>
          <a:prstGeom prst="rect">
            <a:avLst/>
          </a:prstGeom>
          <a:noFill/>
        </p:spPr>
        <p:txBody>
          <a:bodyPr wrap="square" lIns="0" tIns="0" rIns="0" bIns="0">
            <a:spAutoFit/>
          </a:bodyPr>
          <a:lstStyle/>
          <a:p>
            <a:pPr hangingPunct="0">
              <a:lnSpc>
                <a:spcPct val="114000"/>
              </a:lnSpc>
            </a:pP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令和</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8</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年</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4</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月保険料（</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5</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月に給与天引き）より支援金を拠出いただきます</a:t>
            </a:r>
            <a:r>
              <a:rPr lang="ja-JP" altLang="en-US" sz="1500" b="1" dirty="0">
                <a:solidFill>
                  <a:srgbClr val="31859C"/>
                </a:solidFill>
                <a:latin typeface="BIZ UDPGothic" panose="020B0400000000000000" pitchFamily="34" charset="-128"/>
                <a:ea typeface="BIZ UDPGothic" panose="020B0400000000000000" pitchFamily="34" charset="-128"/>
              </a:rPr>
              <a:t>。</a:t>
            </a:r>
            <a:endParaRPr lang="en-US" altLang="ja-JP" sz="1500" b="1" dirty="0">
              <a:solidFill>
                <a:srgbClr val="31859C"/>
              </a:solidFill>
              <a:latin typeface="BIZ UDPGothic" panose="020B0400000000000000" pitchFamily="34" charset="-128"/>
              <a:ea typeface="BIZ UDPGothic" panose="020B0400000000000000" pitchFamily="34" charset="-128"/>
            </a:endParaRPr>
          </a:p>
        </p:txBody>
      </p:sp>
      <p:sp>
        <p:nvSpPr>
          <p:cNvPr id="42" name="テキスト ボックス 41">
            <a:extLst>
              <a:ext uri="{FF2B5EF4-FFF2-40B4-BE49-F238E27FC236}">
                <a16:creationId xmlns:a16="http://schemas.microsoft.com/office/drawing/2014/main" id="{0A3B9837-6490-D7F2-700E-BF33EA120E0B}"/>
              </a:ext>
            </a:extLst>
          </p:cNvPr>
          <p:cNvSpPr txBox="1"/>
          <p:nvPr/>
        </p:nvSpPr>
        <p:spPr>
          <a:xfrm>
            <a:off x="583904" y="1038524"/>
            <a:ext cx="4783980" cy="165110"/>
          </a:xfrm>
          <a:prstGeom prst="rect">
            <a:avLst/>
          </a:prstGeom>
          <a:noFill/>
        </p:spPr>
        <p:txBody>
          <a:bodyPr wrap="square" lIns="0" tIns="0" rIns="0" bIns="0">
            <a:spAutoFit/>
          </a:bodyPr>
          <a:lstStyle/>
          <a:p>
            <a:pPr lvl="0" algn="just" hangingPunct="0">
              <a:lnSpc>
                <a:spcPct val="114000"/>
              </a:lnSpc>
              <a:defRPr/>
            </a:pPr>
            <a:r>
              <a:rPr lang="en-US" altLang="ja-JP" sz="1100" dirty="0">
                <a:solidFill>
                  <a:prstClr val="black"/>
                </a:solidFill>
                <a:latin typeface="BIZ UDPGothic" panose="020B0400000000000000" pitchFamily="34" charset="-128"/>
                <a:ea typeface="BIZ UDPGothic" panose="020B0400000000000000" pitchFamily="34" charset="-128"/>
              </a:rPr>
              <a:t>※</a:t>
            </a:r>
            <a:r>
              <a:rPr lang="ja-JP" altLang="en-US" sz="1100" dirty="0">
                <a:solidFill>
                  <a:prstClr val="black"/>
                </a:solidFill>
                <a:latin typeface="BIZ UDPGothic" panose="020B0400000000000000" pitchFamily="34" charset="-128"/>
                <a:ea typeface="BIZ UDPGothic" panose="020B0400000000000000" pitchFamily="34" charset="-128"/>
              </a:rPr>
              <a:t>　</a:t>
            </a:r>
            <a:r>
              <a:rPr lang="ja-JP" altLang="en-US" sz="1100">
                <a:solidFill>
                  <a:prstClr val="black"/>
                </a:solidFill>
                <a:latin typeface="BIZ UDPGothic" panose="020B0400000000000000" pitchFamily="34" charset="-128"/>
                <a:ea typeface="BIZ UDPGothic" panose="020B0400000000000000" pitchFamily="34" charset="-128"/>
              </a:rPr>
              <a:t>医療保険の</a:t>
            </a:r>
            <a:r>
              <a:rPr lang="ja-JP" altLang="en-US" sz="1100" dirty="0">
                <a:solidFill>
                  <a:prstClr val="black"/>
                </a:solidFill>
                <a:latin typeface="BIZ UDPGothic" panose="020B0400000000000000" pitchFamily="34" charset="-128"/>
                <a:ea typeface="BIZ UDPGothic" panose="020B0400000000000000" pitchFamily="34" charset="-128"/>
              </a:rPr>
              <a:t>保険料とあわせて徴収します。</a:t>
            </a:r>
            <a:endParaRPr lang="en-US" altLang="ja-JP" sz="1100" dirty="0">
              <a:solidFill>
                <a:prstClr val="black"/>
              </a:solidFill>
              <a:latin typeface="BIZ UDPGothic" panose="020B0400000000000000" pitchFamily="34" charset="-128"/>
              <a:ea typeface="BIZ UDPGothic" panose="020B0400000000000000" pitchFamily="34" charset="-128"/>
            </a:endParaRPr>
          </a:p>
        </p:txBody>
      </p:sp>
      <p:sp>
        <p:nvSpPr>
          <p:cNvPr id="51" name="テキスト ボックス 50">
            <a:extLst>
              <a:ext uri="{FF2B5EF4-FFF2-40B4-BE49-F238E27FC236}">
                <a16:creationId xmlns:a16="http://schemas.microsoft.com/office/drawing/2014/main" id="{19F07918-FC9D-31B8-F4E9-89F955F760D5}"/>
              </a:ext>
            </a:extLst>
          </p:cNvPr>
          <p:cNvSpPr txBox="1"/>
          <p:nvPr/>
        </p:nvSpPr>
        <p:spPr>
          <a:xfrm>
            <a:off x="396486" y="1288882"/>
            <a:ext cx="6666802" cy="225062"/>
          </a:xfrm>
          <a:prstGeom prst="rect">
            <a:avLst/>
          </a:prstGeom>
          <a:noFill/>
        </p:spPr>
        <p:txBody>
          <a:bodyPr wrap="square" lIns="0" tIns="0" rIns="0" bIns="0">
            <a:spAutoFit/>
          </a:bodyPr>
          <a:lstStyle/>
          <a:p>
            <a:pPr hangingPunct="0">
              <a:lnSpc>
                <a:spcPct val="114000"/>
              </a:lnSpc>
            </a:pP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子ども・子育て支援金に係る保険料率</a:t>
            </a:r>
            <a:r>
              <a:rPr lang="ja-JP" altLang="en-US" sz="1500" b="1" dirty="0">
                <a:solidFill>
                  <a:srgbClr val="31859C"/>
                </a:solidFill>
                <a:latin typeface="BIZ UDPGothic" panose="020B0400000000000000" pitchFamily="34" charset="-128"/>
                <a:ea typeface="BIZ UDPGothic" panose="020B0400000000000000" pitchFamily="34" charset="-128"/>
              </a:rPr>
              <a:t>（支援金率）</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は</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0</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a:t>
            </a:r>
            <a:r>
              <a:rPr lang="en-US" altLang="ja-JP" sz="1500" b="1" dirty="0">
                <a:solidFill>
                  <a:schemeClr val="accent5">
                    <a:lumMod val="75000"/>
                  </a:schemeClr>
                </a:solidFill>
                <a:latin typeface="BIZ UDPGothic" panose="020B0400000000000000" pitchFamily="34" charset="-128"/>
                <a:ea typeface="BIZ UDPGothic" panose="020B0400000000000000" pitchFamily="34" charset="-128"/>
              </a:rPr>
              <a:t>23</a:t>
            </a:r>
            <a:r>
              <a:rPr lang="ja-JP" altLang="en-US" sz="1500" b="1" dirty="0">
                <a:solidFill>
                  <a:schemeClr val="accent5">
                    <a:lumMod val="75000"/>
                  </a:schemeClr>
                </a:solidFill>
                <a:latin typeface="BIZ UDPGothic" panose="020B0400000000000000" pitchFamily="34" charset="-128"/>
                <a:ea typeface="BIZ UDPGothic" panose="020B0400000000000000" pitchFamily="34" charset="-128"/>
              </a:rPr>
              <a:t>％です。</a:t>
            </a:r>
            <a:endParaRPr lang="en-US" altLang="ja-JP" sz="1500" b="1" dirty="0">
              <a:solidFill>
                <a:schemeClr val="accent5">
                  <a:lumMod val="75000"/>
                </a:schemeClr>
              </a:solidFill>
              <a:latin typeface="BIZ UDPGothic" panose="020B0400000000000000" pitchFamily="34" charset="-128"/>
              <a:ea typeface="BIZ UDPGothic" panose="020B0400000000000000" pitchFamily="34" charset="-128"/>
            </a:endParaRPr>
          </a:p>
        </p:txBody>
      </p:sp>
      <p:grpSp>
        <p:nvGrpSpPr>
          <p:cNvPr id="152" name="グループ化 151">
            <a:extLst>
              <a:ext uri="{FF2B5EF4-FFF2-40B4-BE49-F238E27FC236}">
                <a16:creationId xmlns:a16="http://schemas.microsoft.com/office/drawing/2014/main" id="{EC7A319F-F699-F774-6630-0A28A8F817AF}"/>
              </a:ext>
            </a:extLst>
          </p:cNvPr>
          <p:cNvGrpSpPr/>
          <p:nvPr/>
        </p:nvGrpSpPr>
        <p:grpSpPr>
          <a:xfrm>
            <a:off x="349016" y="7700711"/>
            <a:ext cx="3299680" cy="278089"/>
            <a:chOff x="285102" y="6346008"/>
            <a:chExt cx="3299680" cy="278089"/>
          </a:xfrm>
        </p:grpSpPr>
        <p:sp>
          <p:nvSpPr>
            <p:cNvPr id="153" name="四角形: 角を丸くする 152">
              <a:extLst>
                <a:ext uri="{FF2B5EF4-FFF2-40B4-BE49-F238E27FC236}">
                  <a16:creationId xmlns:a16="http://schemas.microsoft.com/office/drawing/2014/main" id="{68892DD7-D03A-E1C0-1E4D-5FA908730401}"/>
                </a:ext>
              </a:extLst>
            </p:cNvPr>
            <p:cNvSpPr/>
            <p:nvPr/>
          </p:nvSpPr>
          <p:spPr>
            <a:xfrm>
              <a:off x="285102" y="6346008"/>
              <a:ext cx="3299680" cy="278089"/>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テキスト ボックス 153">
              <a:extLst>
                <a:ext uri="{FF2B5EF4-FFF2-40B4-BE49-F238E27FC236}">
                  <a16:creationId xmlns:a16="http://schemas.microsoft.com/office/drawing/2014/main" id="{7310EFBC-FF99-E9CB-DDE3-7D448465B135}"/>
                </a:ext>
              </a:extLst>
            </p:cNvPr>
            <p:cNvSpPr txBox="1"/>
            <p:nvPr/>
          </p:nvSpPr>
          <p:spPr>
            <a:xfrm>
              <a:off x="481249" y="6373635"/>
              <a:ext cx="2825627" cy="225062"/>
            </a:xfrm>
            <a:prstGeom prst="rect">
              <a:avLst/>
            </a:prstGeom>
            <a:noFill/>
            <a:ln>
              <a:noFill/>
            </a:ln>
          </p:spPr>
          <p:txBody>
            <a:bodyPr wrap="square" lIns="0" tIns="0" rIns="0" bIns="0" rtlCol="0">
              <a:spAutoFit/>
            </a:bodyPr>
            <a:lstStyle/>
            <a:p>
              <a:pPr algn="ctr" hangingPunct="0">
                <a:lnSpc>
                  <a:spcPct val="114000"/>
                </a:lnSpc>
              </a:pPr>
              <a:r>
                <a:rPr lang="ja-JP" altLang="en-US" sz="1500" b="1" dirty="0">
                  <a:solidFill>
                    <a:schemeClr val="bg1"/>
                  </a:solidFill>
                  <a:latin typeface="BIZ UDPGothic" panose="020B0400000000000000" pitchFamily="34" charset="-128"/>
                  <a:ea typeface="BIZ UDPGothic" panose="020B0400000000000000" pitchFamily="34" charset="-128"/>
                </a:rPr>
                <a:t>支援金の徴収の流れ</a:t>
              </a:r>
            </a:p>
          </p:txBody>
        </p:sp>
      </p:grpSp>
      <p:sp>
        <p:nvSpPr>
          <p:cNvPr id="16" name="正方形/長方形 15">
            <a:extLst>
              <a:ext uri="{FF2B5EF4-FFF2-40B4-BE49-F238E27FC236}">
                <a16:creationId xmlns:a16="http://schemas.microsoft.com/office/drawing/2014/main" id="{F3045D0B-990A-AF07-34C4-CA8F7E23228C}"/>
              </a:ext>
            </a:extLst>
          </p:cNvPr>
          <p:cNvSpPr/>
          <p:nvPr/>
        </p:nvSpPr>
        <p:spPr>
          <a:xfrm>
            <a:off x="318122" y="8150965"/>
            <a:ext cx="511786" cy="511786"/>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2" name="グループ化 241">
            <a:extLst>
              <a:ext uri="{FF2B5EF4-FFF2-40B4-BE49-F238E27FC236}">
                <a16:creationId xmlns:a16="http://schemas.microsoft.com/office/drawing/2014/main" id="{DBEDD5CB-52E5-1DF3-B867-26958B7C324A}"/>
              </a:ext>
            </a:extLst>
          </p:cNvPr>
          <p:cNvGrpSpPr/>
          <p:nvPr/>
        </p:nvGrpSpPr>
        <p:grpSpPr>
          <a:xfrm>
            <a:off x="868042" y="8201508"/>
            <a:ext cx="720000" cy="410700"/>
            <a:chOff x="926098" y="8201508"/>
            <a:chExt cx="720000" cy="410700"/>
          </a:xfrm>
        </p:grpSpPr>
        <p:cxnSp>
          <p:nvCxnSpPr>
            <p:cNvPr id="22" name="直線矢印コネクタ 21">
              <a:extLst>
                <a:ext uri="{FF2B5EF4-FFF2-40B4-BE49-F238E27FC236}">
                  <a16:creationId xmlns:a16="http://schemas.microsoft.com/office/drawing/2014/main" id="{3E94D550-E35E-F74F-96C0-7B7A9016452B}"/>
                </a:ext>
              </a:extLst>
            </p:cNvPr>
            <p:cNvCxnSpPr>
              <a:cxnSpLocks/>
            </p:cNvCxnSpPr>
            <p:nvPr/>
          </p:nvCxnSpPr>
          <p:spPr>
            <a:xfrm>
              <a:off x="926098" y="82015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4" name="楕円 223">
              <a:extLst>
                <a:ext uri="{FF2B5EF4-FFF2-40B4-BE49-F238E27FC236}">
                  <a16:creationId xmlns:a16="http://schemas.microsoft.com/office/drawing/2014/main" id="{71D200D3-0397-98CD-D084-0A0024040D88}"/>
                </a:ext>
              </a:extLst>
            </p:cNvPr>
            <p:cNvSpPr/>
            <p:nvPr/>
          </p:nvSpPr>
          <p:spPr>
            <a:xfrm>
              <a:off x="1123627" y="8226802"/>
              <a:ext cx="360112" cy="360112"/>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5" name="直線矢印コネクタ 224">
              <a:extLst>
                <a:ext uri="{FF2B5EF4-FFF2-40B4-BE49-F238E27FC236}">
                  <a16:creationId xmlns:a16="http://schemas.microsoft.com/office/drawing/2014/main" id="{CA67465E-D368-9649-5ECB-B28D9D17749E}"/>
                </a:ext>
              </a:extLst>
            </p:cNvPr>
            <p:cNvCxnSpPr>
              <a:cxnSpLocks/>
            </p:cNvCxnSpPr>
            <p:nvPr/>
          </p:nvCxnSpPr>
          <p:spPr>
            <a:xfrm flipH="1">
              <a:off x="926098" y="86122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231" name="正方形/長方形 230">
            <a:extLst>
              <a:ext uri="{FF2B5EF4-FFF2-40B4-BE49-F238E27FC236}">
                <a16:creationId xmlns:a16="http://schemas.microsoft.com/office/drawing/2014/main" id="{430F4C30-F9A2-8E92-5D5F-F7D47C8D9E51}"/>
              </a:ext>
            </a:extLst>
          </p:cNvPr>
          <p:cNvSpPr/>
          <p:nvPr/>
        </p:nvSpPr>
        <p:spPr>
          <a:xfrm>
            <a:off x="1641102" y="8150965"/>
            <a:ext cx="511786" cy="511786"/>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1" name="グループ化 240">
            <a:extLst>
              <a:ext uri="{FF2B5EF4-FFF2-40B4-BE49-F238E27FC236}">
                <a16:creationId xmlns:a16="http://schemas.microsoft.com/office/drawing/2014/main" id="{26A5A776-4F01-FBF0-CC82-EAFB8C90DBA8}"/>
              </a:ext>
            </a:extLst>
          </p:cNvPr>
          <p:cNvGrpSpPr/>
          <p:nvPr/>
        </p:nvGrpSpPr>
        <p:grpSpPr>
          <a:xfrm>
            <a:off x="2242054" y="8201508"/>
            <a:ext cx="720000" cy="410700"/>
            <a:chOff x="2300110" y="8201508"/>
            <a:chExt cx="720000" cy="410700"/>
          </a:xfrm>
        </p:grpSpPr>
        <p:cxnSp>
          <p:nvCxnSpPr>
            <p:cNvPr id="234" name="直線矢印コネクタ 233">
              <a:extLst>
                <a:ext uri="{FF2B5EF4-FFF2-40B4-BE49-F238E27FC236}">
                  <a16:creationId xmlns:a16="http://schemas.microsoft.com/office/drawing/2014/main" id="{CCBFD070-9866-FE1E-EB40-0C51CD5C731D}"/>
                </a:ext>
              </a:extLst>
            </p:cNvPr>
            <p:cNvCxnSpPr>
              <a:cxnSpLocks/>
            </p:cNvCxnSpPr>
            <p:nvPr/>
          </p:nvCxnSpPr>
          <p:spPr>
            <a:xfrm>
              <a:off x="2300110" y="82015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35" name="楕円 234">
              <a:extLst>
                <a:ext uri="{FF2B5EF4-FFF2-40B4-BE49-F238E27FC236}">
                  <a16:creationId xmlns:a16="http://schemas.microsoft.com/office/drawing/2014/main" id="{9A777610-4EB5-BA45-8EE0-287E47871425}"/>
                </a:ext>
              </a:extLst>
            </p:cNvPr>
            <p:cNvSpPr/>
            <p:nvPr/>
          </p:nvSpPr>
          <p:spPr>
            <a:xfrm>
              <a:off x="2497639" y="8226802"/>
              <a:ext cx="360112" cy="360112"/>
            </a:xfrm>
            <a:prstGeom prst="ellipse">
              <a:avLst/>
            </a:prstGeom>
            <a:solidFill>
              <a:srgbClr val="FFE6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6" name="直線矢印コネクタ 235">
              <a:extLst>
                <a:ext uri="{FF2B5EF4-FFF2-40B4-BE49-F238E27FC236}">
                  <a16:creationId xmlns:a16="http://schemas.microsoft.com/office/drawing/2014/main" id="{660B9FA7-7AD4-BAC6-DE0D-27C76499AAB7}"/>
                </a:ext>
              </a:extLst>
            </p:cNvPr>
            <p:cNvCxnSpPr>
              <a:cxnSpLocks/>
            </p:cNvCxnSpPr>
            <p:nvPr/>
          </p:nvCxnSpPr>
          <p:spPr>
            <a:xfrm flipH="1">
              <a:off x="2300110" y="8612208"/>
              <a:ext cx="720000" cy="0"/>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238" name="テキスト ボックス 237">
            <a:extLst>
              <a:ext uri="{FF2B5EF4-FFF2-40B4-BE49-F238E27FC236}">
                <a16:creationId xmlns:a16="http://schemas.microsoft.com/office/drawing/2014/main" id="{07AA99BD-4462-31E1-14FE-D9898BFB2468}"/>
              </a:ext>
            </a:extLst>
          </p:cNvPr>
          <p:cNvSpPr txBox="1"/>
          <p:nvPr/>
        </p:nvSpPr>
        <p:spPr>
          <a:xfrm>
            <a:off x="381067" y="8248562"/>
            <a:ext cx="384721" cy="307777"/>
          </a:xfrm>
          <a:prstGeom prst="rect">
            <a:avLst/>
          </a:prstGeom>
          <a:noFill/>
        </p:spPr>
        <p:txBody>
          <a:bodyPr wrap="none" lIns="0" tIns="0" rIns="0" bIns="0"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国</a:t>
            </a: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en-US" altLang="ja-JP" sz="600" b="1" dirty="0">
                <a:latin typeface="BIZ UDPゴシック" panose="020B0400000000000000" pitchFamily="50" charset="-128"/>
                <a:ea typeface="BIZ UDPゴシック" panose="020B0400000000000000" pitchFamily="50" charset="-128"/>
              </a:rPr>
              <a:t>(</a:t>
            </a:r>
            <a:r>
              <a:rPr kumimoji="1" lang="ja-JP" altLang="en-US" sz="600" b="1" dirty="0">
                <a:latin typeface="BIZ UDPゴシック" panose="020B0400000000000000" pitchFamily="50" charset="-128"/>
                <a:ea typeface="BIZ UDPゴシック" panose="020B0400000000000000" pitchFamily="50" charset="-128"/>
              </a:rPr>
              <a:t>支払基金）</a:t>
            </a:r>
          </a:p>
        </p:txBody>
      </p:sp>
      <p:sp>
        <p:nvSpPr>
          <p:cNvPr id="240" name="テキスト ボックス 239">
            <a:extLst>
              <a:ext uri="{FF2B5EF4-FFF2-40B4-BE49-F238E27FC236}">
                <a16:creationId xmlns:a16="http://schemas.microsoft.com/office/drawing/2014/main" id="{3BA7634C-85E3-94FD-AA25-B70584CB5EFE}"/>
              </a:ext>
            </a:extLst>
          </p:cNvPr>
          <p:cNvSpPr txBox="1"/>
          <p:nvPr/>
        </p:nvSpPr>
        <p:spPr>
          <a:xfrm>
            <a:off x="1106313" y="8283969"/>
            <a:ext cx="269304" cy="215444"/>
          </a:xfrm>
          <a:prstGeom prst="rect">
            <a:avLst/>
          </a:prstGeom>
          <a:noFill/>
        </p:spPr>
        <p:txBody>
          <a:bodyPr wrap="none" lIns="0" tIns="0" rIns="0" bIns="0" rtlCol="0">
            <a:spAutoFit/>
          </a:bodyPr>
          <a:lstStyle/>
          <a:p>
            <a:pPr algn="ctr"/>
            <a:r>
              <a:rPr kumimoji="1" lang="ja-JP" altLang="en-US" sz="700" b="1" dirty="0">
                <a:latin typeface="BIZ UDPゴシック" panose="020B0400000000000000" pitchFamily="50" charset="-128"/>
                <a:ea typeface="BIZ UDPゴシック" panose="020B0400000000000000" pitchFamily="50" charset="-128"/>
              </a:rPr>
              <a:t>支援</a:t>
            </a:r>
            <a:endParaRPr kumimoji="1" lang="en-US" altLang="ja-JP" sz="700" b="1" dirty="0">
              <a:latin typeface="BIZ UDPゴシック" panose="020B0400000000000000" pitchFamily="50" charset="-128"/>
              <a:ea typeface="BIZ UDPゴシック" panose="020B0400000000000000" pitchFamily="50" charset="-128"/>
            </a:endParaRPr>
          </a:p>
          <a:p>
            <a:pPr algn="ctr"/>
            <a:r>
              <a:rPr kumimoji="1" lang="ja-JP" altLang="en-US" sz="700" b="1" dirty="0">
                <a:latin typeface="BIZ UDPゴシック" panose="020B0400000000000000" pitchFamily="50" charset="-128"/>
                <a:ea typeface="BIZ UDPゴシック" panose="020B0400000000000000" pitchFamily="50" charset="-128"/>
              </a:rPr>
              <a:t>納付金</a:t>
            </a:r>
          </a:p>
        </p:txBody>
      </p:sp>
      <p:sp>
        <p:nvSpPr>
          <p:cNvPr id="243" name="テキスト ボックス 242">
            <a:extLst>
              <a:ext uri="{FF2B5EF4-FFF2-40B4-BE49-F238E27FC236}">
                <a16:creationId xmlns:a16="http://schemas.microsoft.com/office/drawing/2014/main" id="{33679F80-51E7-1DC6-9C5F-3918FAD95445}"/>
              </a:ext>
            </a:extLst>
          </p:cNvPr>
          <p:cNvSpPr txBox="1"/>
          <p:nvPr/>
        </p:nvSpPr>
        <p:spPr>
          <a:xfrm>
            <a:off x="2482621" y="8349134"/>
            <a:ext cx="269304" cy="107722"/>
          </a:xfrm>
          <a:prstGeom prst="rect">
            <a:avLst/>
          </a:prstGeom>
          <a:noFill/>
        </p:spPr>
        <p:txBody>
          <a:bodyPr wrap="none" lIns="0" tIns="0" rIns="0" bIns="0" rtlCol="0">
            <a:spAutoFit/>
          </a:bodyPr>
          <a:lstStyle/>
          <a:p>
            <a:pPr algn="ctr"/>
            <a:r>
              <a:rPr kumimoji="1" lang="ja-JP" altLang="en-US" sz="700" b="1" dirty="0">
                <a:latin typeface="BIZ UDPゴシック" panose="020B0400000000000000" pitchFamily="50" charset="-128"/>
                <a:ea typeface="BIZ UDPゴシック" panose="020B0400000000000000" pitchFamily="50" charset="-128"/>
              </a:rPr>
              <a:t>支援金</a:t>
            </a:r>
          </a:p>
        </p:txBody>
      </p:sp>
      <p:sp>
        <p:nvSpPr>
          <p:cNvPr id="244" name="テキスト ボックス 243">
            <a:extLst>
              <a:ext uri="{FF2B5EF4-FFF2-40B4-BE49-F238E27FC236}">
                <a16:creationId xmlns:a16="http://schemas.microsoft.com/office/drawing/2014/main" id="{35A879C3-C663-9B1E-A30A-0BA4EC2C4291}"/>
              </a:ext>
            </a:extLst>
          </p:cNvPr>
          <p:cNvSpPr txBox="1"/>
          <p:nvPr/>
        </p:nvSpPr>
        <p:spPr>
          <a:xfrm>
            <a:off x="1714755" y="8273962"/>
            <a:ext cx="346249" cy="276999"/>
          </a:xfrm>
          <a:prstGeom prst="rect">
            <a:avLst/>
          </a:prstGeom>
          <a:noFill/>
        </p:spPr>
        <p:txBody>
          <a:bodyPr wrap="none" lIns="0" tIns="0" rIns="0" bIns="0" rtlCol="0">
            <a:spAutoFit/>
          </a:bodyPr>
          <a:lstStyle/>
          <a:p>
            <a:pPr algn="ctr"/>
            <a:r>
              <a:rPr kumimoji="1" lang="ja-JP" altLang="en-US" sz="900" b="1" dirty="0">
                <a:latin typeface="BIZ UDPゴシック" panose="020B0400000000000000" pitchFamily="50" charset="-128"/>
                <a:ea typeface="BIZ UDPゴシック" panose="020B0400000000000000" pitchFamily="50" charset="-128"/>
              </a:rPr>
              <a:t>医療</a:t>
            </a:r>
            <a:endParaRPr kumimoji="1" lang="en-US" altLang="ja-JP" sz="900" b="1" dirty="0">
              <a:latin typeface="BIZ UDPゴシック" panose="020B0400000000000000" pitchFamily="50" charset="-128"/>
              <a:ea typeface="BIZ UDPゴシック" panose="020B0400000000000000" pitchFamily="50" charset="-128"/>
            </a:endParaRPr>
          </a:p>
          <a:p>
            <a:pPr algn="ctr"/>
            <a:r>
              <a:rPr kumimoji="1" lang="ja-JP" altLang="en-US" sz="900" b="1" dirty="0">
                <a:latin typeface="BIZ UDPゴシック" panose="020B0400000000000000" pitchFamily="50" charset="-128"/>
                <a:ea typeface="BIZ UDPゴシック" panose="020B0400000000000000" pitchFamily="50" charset="-128"/>
              </a:rPr>
              <a:t>保険者</a:t>
            </a:r>
          </a:p>
        </p:txBody>
      </p:sp>
      <p:sp>
        <p:nvSpPr>
          <p:cNvPr id="245" name="テキスト ボックス 244">
            <a:extLst>
              <a:ext uri="{FF2B5EF4-FFF2-40B4-BE49-F238E27FC236}">
                <a16:creationId xmlns:a16="http://schemas.microsoft.com/office/drawing/2014/main" id="{E4B6C17C-7B65-9E5A-93D6-7F98892F05A2}"/>
              </a:ext>
            </a:extLst>
          </p:cNvPr>
          <p:cNvSpPr txBox="1"/>
          <p:nvPr/>
        </p:nvSpPr>
        <p:spPr>
          <a:xfrm>
            <a:off x="3106139" y="8254242"/>
            <a:ext cx="410369" cy="123111"/>
          </a:xfrm>
          <a:prstGeom prst="rect">
            <a:avLst/>
          </a:prstGeom>
          <a:noFill/>
        </p:spPr>
        <p:txBody>
          <a:bodyPr wrap="none" lIns="0" tIns="0" rIns="0" bIns="0" rtlCol="0">
            <a:spAutoFit/>
          </a:bodyPr>
          <a:lstStyle/>
          <a:p>
            <a:pPr algn="ctr"/>
            <a:r>
              <a:rPr kumimoji="1" lang="ja-JP" altLang="en-US" sz="800" b="1" dirty="0">
                <a:latin typeface="BIZ UDPゴシック" panose="020B0400000000000000" pitchFamily="50" charset="-128"/>
                <a:ea typeface="BIZ UDPゴシック" panose="020B0400000000000000" pitchFamily="50" charset="-128"/>
              </a:rPr>
              <a:t>被保険者</a:t>
            </a:r>
          </a:p>
        </p:txBody>
      </p:sp>
      <p:sp>
        <p:nvSpPr>
          <p:cNvPr id="249" name="テキスト ボックス 248">
            <a:extLst>
              <a:ext uri="{FF2B5EF4-FFF2-40B4-BE49-F238E27FC236}">
                <a16:creationId xmlns:a16="http://schemas.microsoft.com/office/drawing/2014/main" id="{D41481AE-20AC-BDD0-9C9B-C07E5265BE87}"/>
              </a:ext>
            </a:extLst>
          </p:cNvPr>
          <p:cNvSpPr txBox="1"/>
          <p:nvPr/>
        </p:nvSpPr>
        <p:spPr>
          <a:xfrm>
            <a:off x="3155798" y="8502105"/>
            <a:ext cx="307777" cy="123111"/>
          </a:xfrm>
          <a:prstGeom prst="rect">
            <a:avLst/>
          </a:prstGeom>
          <a:noFill/>
        </p:spPr>
        <p:txBody>
          <a:bodyPr wrap="none" lIns="0" tIns="0" rIns="0" bIns="0" rtlCol="0">
            <a:spAutoFit/>
          </a:bodyPr>
          <a:lstStyle/>
          <a:p>
            <a:pPr algn="ctr"/>
            <a:r>
              <a:rPr kumimoji="1" lang="ja-JP" altLang="en-US" sz="800" b="1" dirty="0">
                <a:latin typeface="BIZ UDPゴシック" panose="020B0400000000000000" pitchFamily="50" charset="-128"/>
                <a:ea typeface="BIZ UDPゴシック" panose="020B0400000000000000" pitchFamily="50" charset="-128"/>
              </a:rPr>
              <a:t>事業主</a:t>
            </a:r>
          </a:p>
        </p:txBody>
      </p:sp>
      <p:sp>
        <p:nvSpPr>
          <p:cNvPr id="250" name="テキスト ボックス 249">
            <a:extLst>
              <a:ext uri="{FF2B5EF4-FFF2-40B4-BE49-F238E27FC236}">
                <a16:creationId xmlns:a16="http://schemas.microsoft.com/office/drawing/2014/main" id="{3B9F7819-A921-35DF-AC99-971548047867}"/>
              </a:ext>
            </a:extLst>
          </p:cNvPr>
          <p:cNvSpPr txBox="1"/>
          <p:nvPr/>
        </p:nvSpPr>
        <p:spPr>
          <a:xfrm>
            <a:off x="3120690" y="8178070"/>
            <a:ext cx="120225" cy="76944"/>
          </a:xfrm>
          <a:prstGeom prst="rect">
            <a:avLst/>
          </a:prstGeom>
          <a:noFill/>
        </p:spPr>
        <p:txBody>
          <a:bodyPr wrap="none" lIns="0" tIns="0" rIns="0" bIns="0" rtlCol="0">
            <a:spAutoFit/>
          </a:bodyPr>
          <a:lstStyle/>
          <a:p>
            <a:pPr algn="ctr"/>
            <a:r>
              <a:rPr kumimoji="1" lang="en-US" altLang="ja-JP" sz="500" dirty="0">
                <a:latin typeface="BIZ UDPゴシック" panose="020B0400000000000000" pitchFamily="50" charset="-128"/>
                <a:ea typeface="BIZ UDPゴシック" panose="020B0400000000000000" pitchFamily="50" charset="-128"/>
              </a:rPr>
              <a:t>1/2</a:t>
            </a:r>
            <a:endParaRPr kumimoji="1" lang="ja-JP" altLang="en-US" sz="500" dirty="0">
              <a:latin typeface="BIZ UDPゴシック" panose="020B0400000000000000" pitchFamily="50" charset="-128"/>
              <a:ea typeface="BIZ UDPゴシック" panose="020B0400000000000000" pitchFamily="50" charset="-128"/>
            </a:endParaRPr>
          </a:p>
        </p:txBody>
      </p:sp>
      <p:sp>
        <p:nvSpPr>
          <p:cNvPr id="251" name="テキスト ボックス 250">
            <a:extLst>
              <a:ext uri="{FF2B5EF4-FFF2-40B4-BE49-F238E27FC236}">
                <a16:creationId xmlns:a16="http://schemas.microsoft.com/office/drawing/2014/main" id="{096C47F2-CBCF-2D92-F9BE-03CBD13231FD}"/>
              </a:ext>
            </a:extLst>
          </p:cNvPr>
          <p:cNvSpPr txBox="1"/>
          <p:nvPr/>
        </p:nvSpPr>
        <p:spPr>
          <a:xfrm>
            <a:off x="3120690" y="8433340"/>
            <a:ext cx="120225" cy="76944"/>
          </a:xfrm>
          <a:prstGeom prst="rect">
            <a:avLst/>
          </a:prstGeom>
          <a:noFill/>
        </p:spPr>
        <p:txBody>
          <a:bodyPr wrap="none" lIns="0" tIns="0" rIns="0" bIns="0" rtlCol="0">
            <a:spAutoFit/>
          </a:bodyPr>
          <a:lstStyle/>
          <a:p>
            <a:pPr algn="ctr"/>
            <a:r>
              <a:rPr kumimoji="1" lang="en-US" altLang="ja-JP" sz="500" dirty="0">
                <a:latin typeface="BIZ UDPゴシック" panose="020B0400000000000000" pitchFamily="50" charset="-128"/>
                <a:ea typeface="BIZ UDPゴシック" panose="020B0400000000000000" pitchFamily="50" charset="-128"/>
              </a:rPr>
              <a:t>1/2</a:t>
            </a:r>
            <a:endParaRPr kumimoji="1" lang="ja-JP" altLang="en-US" sz="500" dirty="0">
              <a:latin typeface="BIZ UDPゴシック" panose="020B0400000000000000" pitchFamily="50" charset="-128"/>
              <a:ea typeface="BIZ UDPゴシック" panose="020B0400000000000000" pitchFamily="50" charset="-128"/>
            </a:endParaRPr>
          </a:p>
        </p:txBody>
      </p:sp>
      <p:sp>
        <p:nvSpPr>
          <p:cNvPr id="253" name="テキスト ボックス 252">
            <a:extLst>
              <a:ext uri="{FF2B5EF4-FFF2-40B4-BE49-F238E27FC236}">
                <a16:creationId xmlns:a16="http://schemas.microsoft.com/office/drawing/2014/main" id="{6D74C9A2-2934-67E4-B6B6-CA5320143E3C}"/>
              </a:ext>
            </a:extLst>
          </p:cNvPr>
          <p:cNvSpPr txBox="1"/>
          <p:nvPr/>
        </p:nvSpPr>
        <p:spPr>
          <a:xfrm>
            <a:off x="3025554" y="8718700"/>
            <a:ext cx="562655" cy="276999"/>
          </a:xfrm>
          <a:prstGeom prst="rect">
            <a:avLst/>
          </a:prstGeom>
          <a:noFill/>
        </p:spPr>
        <p:txBody>
          <a:bodyPr wrap="none" lIns="0" tIns="0" rIns="0" bIns="0" rtlCol="0">
            <a:spAutoFit/>
          </a:bodyPr>
          <a:lstStyle/>
          <a:p>
            <a:r>
              <a:rPr kumimoji="1" lang="ja-JP" altLang="en-US" sz="600" dirty="0">
                <a:latin typeface="BIZ UDPゴシック" panose="020B0400000000000000" pitchFamily="50" charset="-128"/>
                <a:ea typeface="BIZ UDPゴシック" panose="020B0400000000000000" pitchFamily="50" charset="-128"/>
              </a:rPr>
              <a:t>注</a:t>
            </a:r>
            <a:r>
              <a:rPr kumimoji="1" lang="en-US" altLang="ja-JP" sz="600" dirty="0">
                <a:latin typeface="BIZ UDPゴシック" panose="020B0400000000000000" pitchFamily="50" charset="-128"/>
                <a:ea typeface="BIZ UDPゴシック" panose="020B0400000000000000" pitchFamily="50" charset="-128"/>
              </a:rPr>
              <a:t>)</a:t>
            </a:r>
            <a:r>
              <a:rPr kumimoji="1" lang="ja-JP" altLang="en-US" sz="600" dirty="0">
                <a:latin typeface="BIZ UDPゴシック" panose="020B0400000000000000" pitchFamily="50" charset="-128"/>
                <a:ea typeface="BIZ UDPゴシック" panose="020B0400000000000000" pitchFamily="50" charset="-128"/>
              </a:rPr>
              <a:t>国保、後期は</a:t>
            </a:r>
            <a:endParaRPr kumimoji="1" lang="en-US" altLang="ja-JP" sz="6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　　被保険者のみ</a:t>
            </a:r>
            <a:endParaRPr kumimoji="1" lang="en-US" altLang="ja-JP" sz="6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　　が負担</a:t>
            </a:r>
          </a:p>
        </p:txBody>
      </p:sp>
      <p:grpSp>
        <p:nvGrpSpPr>
          <p:cNvPr id="49" name="グループ化 48">
            <a:extLst>
              <a:ext uri="{FF2B5EF4-FFF2-40B4-BE49-F238E27FC236}">
                <a16:creationId xmlns:a16="http://schemas.microsoft.com/office/drawing/2014/main" id="{6F5BCF79-6778-6E81-70F4-8D41BC3E9F50}"/>
              </a:ext>
            </a:extLst>
          </p:cNvPr>
          <p:cNvGrpSpPr/>
          <p:nvPr/>
        </p:nvGrpSpPr>
        <p:grpSpPr>
          <a:xfrm>
            <a:off x="1143409" y="8046524"/>
            <a:ext cx="205184" cy="720011"/>
            <a:chOff x="1201465" y="8046524"/>
            <a:chExt cx="205184" cy="720011"/>
          </a:xfrm>
        </p:grpSpPr>
        <p:sp>
          <p:nvSpPr>
            <p:cNvPr id="254" name="テキスト ボックス 253">
              <a:extLst>
                <a:ext uri="{FF2B5EF4-FFF2-40B4-BE49-F238E27FC236}">
                  <a16:creationId xmlns:a16="http://schemas.microsoft.com/office/drawing/2014/main" id="{DDDD284D-D0BD-AD78-3F97-103DEEF3E540}"/>
                </a:ext>
              </a:extLst>
            </p:cNvPr>
            <p:cNvSpPr txBox="1"/>
            <p:nvPr/>
          </p:nvSpPr>
          <p:spPr>
            <a:xfrm>
              <a:off x="1201465" y="80465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請求</a:t>
              </a:r>
            </a:p>
          </p:txBody>
        </p:sp>
        <p:sp>
          <p:nvSpPr>
            <p:cNvPr id="255" name="テキスト ボックス 254">
              <a:extLst>
                <a:ext uri="{FF2B5EF4-FFF2-40B4-BE49-F238E27FC236}">
                  <a16:creationId xmlns:a16="http://schemas.microsoft.com/office/drawing/2014/main" id="{836FA94B-59DB-D223-A707-A6D377F21779}"/>
                </a:ext>
              </a:extLst>
            </p:cNvPr>
            <p:cNvSpPr txBox="1"/>
            <p:nvPr/>
          </p:nvSpPr>
          <p:spPr>
            <a:xfrm>
              <a:off x="1201465" y="86434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納付</a:t>
              </a:r>
            </a:p>
          </p:txBody>
        </p:sp>
      </p:grpSp>
      <p:grpSp>
        <p:nvGrpSpPr>
          <p:cNvPr id="52" name="グループ化 51">
            <a:extLst>
              <a:ext uri="{FF2B5EF4-FFF2-40B4-BE49-F238E27FC236}">
                <a16:creationId xmlns:a16="http://schemas.microsoft.com/office/drawing/2014/main" id="{50FE1250-96C0-EDA1-21CB-1AA75307E169}"/>
              </a:ext>
            </a:extLst>
          </p:cNvPr>
          <p:cNvGrpSpPr/>
          <p:nvPr/>
        </p:nvGrpSpPr>
        <p:grpSpPr>
          <a:xfrm>
            <a:off x="2508659" y="8046524"/>
            <a:ext cx="205184" cy="720011"/>
            <a:chOff x="1201465" y="8046524"/>
            <a:chExt cx="205184" cy="720011"/>
          </a:xfrm>
        </p:grpSpPr>
        <p:sp>
          <p:nvSpPr>
            <p:cNvPr id="53" name="テキスト ボックス 52">
              <a:extLst>
                <a:ext uri="{FF2B5EF4-FFF2-40B4-BE49-F238E27FC236}">
                  <a16:creationId xmlns:a16="http://schemas.microsoft.com/office/drawing/2014/main" id="{79C723A2-8908-570C-D2D3-FD49BEF88BB6}"/>
                </a:ext>
              </a:extLst>
            </p:cNvPr>
            <p:cNvSpPr txBox="1"/>
            <p:nvPr/>
          </p:nvSpPr>
          <p:spPr>
            <a:xfrm>
              <a:off x="1201465" y="80465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賦課</a:t>
              </a:r>
            </a:p>
          </p:txBody>
        </p:sp>
        <p:sp>
          <p:nvSpPr>
            <p:cNvPr id="73" name="テキスト ボックス 72">
              <a:extLst>
                <a:ext uri="{FF2B5EF4-FFF2-40B4-BE49-F238E27FC236}">
                  <a16:creationId xmlns:a16="http://schemas.microsoft.com/office/drawing/2014/main" id="{14F0BA70-9CEC-E02F-F151-92C814BCF908}"/>
                </a:ext>
              </a:extLst>
            </p:cNvPr>
            <p:cNvSpPr txBox="1"/>
            <p:nvPr/>
          </p:nvSpPr>
          <p:spPr>
            <a:xfrm>
              <a:off x="1201465" y="8643424"/>
              <a:ext cx="205184" cy="123111"/>
            </a:xfrm>
            <a:prstGeom prst="rect">
              <a:avLst/>
            </a:prstGeom>
            <a:noFill/>
          </p:spPr>
          <p:txBody>
            <a:bodyPr wrap="none" lIns="0" tIns="0" rIns="0" bIns="0" rtlCol="0">
              <a:spAutoFit/>
            </a:bodyPr>
            <a:lstStyle/>
            <a:p>
              <a:r>
                <a:rPr kumimoji="1" lang="ja-JP" altLang="en-US" sz="800" b="1" dirty="0">
                  <a:latin typeface="BIZ UDPゴシック" panose="020B0400000000000000" pitchFamily="50" charset="-128"/>
                  <a:ea typeface="BIZ UDPゴシック" panose="020B0400000000000000" pitchFamily="50" charset="-128"/>
                </a:rPr>
                <a:t>納付</a:t>
              </a:r>
            </a:p>
          </p:txBody>
        </p:sp>
      </p:grpSp>
      <p:grpSp>
        <p:nvGrpSpPr>
          <p:cNvPr id="88" name="グループ化 87">
            <a:extLst>
              <a:ext uri="{FF2B5EF4-FFF2-40B4-BE49-F238E27FC236}">
                <a16:creationId xmlns:a16="http://schemas.microsoft.com/office/drawing/2014/main" id="{68C68792-C6C9-F7C3-75EB-8F6F53ED1FBC}"/>
              </a:ext>
            </a:extLst>
          </p:cNvPr>
          <p:cNvGrpSpPr/>
          <p:nvPr/>
        </p:nvGrpSpPr>
        <p:grpSpPr>
          <a:xfrm>
            <a:off x="937357" y="8824542"/>
            <a:ext cx="1967095" cy="527670"/>
            <a:chOff x="855713" y="8799142"/>
            <a:chExt cx="1967095" cy="527670"/>
          </a:xfrm>
        </p:grpSpPr>
        <p:sp>
          <p:nvSpPr>
            <p:cNvPr id="79" name="左大かっこ 78">
              <a:extLst>
                <a:ext uri="{FF2B5EF4-FFF2-40B4-BE49-F238E27FC236}">
                  <a16:creationId xmlns:a16="http://schemas.microsoft.com/office/drawing/2014/main" id="{87889588-7BD8-C344-7D27-989DBBC3AADE}"/>
                </a:ext>
              </a:extLst>
            </p:cNvPr>
            <p:cNvSpPr/>
            <p:nvPr/>
          </p:nvSpPr>
          <p:spPr>
            <a:xfrm>
              <a:off x="855713" y="8799142"/>
              <a:ext cx="115302" cy="527670"/>
            </a:xfrm>
            <a:prstGeom prst="leftBracket">
              <a:avLst>
                <a:gd name="adj" fmla="val 68027"/>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393043B9-DDCF-FF18-236C-214DAEE2003E}"/>
                </a:ext>
              </a:extLst>
            </p:cNvPr>
            <p:cNvSpPr txBox="1"/>
            <p:nvPr/>
          </p:nvSpPr>
          <p:spPr>
            <a:xfrm>
              <a:off x="964822" y="8901395"/>
              <a:ext cx="1748877" cy="323165"/>
            </a:xfrm>
            <a:prstGeom prst="rect">
              <a:avLst/>
            </a:prstGeom>
            <a:noFill/>
          </p:spPr>
          <p:txBody>
            <a:bodyPr wrap="none" lIns="0" tIns="0" rIns="0" bIns="0" rtlCol="0">
              <a:spAutoFit/>
            </a:bodyPr>
            <a:lstStyle/>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被用者保険者（健保組合、協会けんぽ等）</a:t>
              </a:r>
              <a:endParaRPr kumimoji="1" lang="en-US" altLang="ja-JP" sz="700"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市町村（国民健康保険）</a:t>
              </a:r>
              <a:endParaRPr kumimoji="1" lang="en-US" altLang="ja-JP" sz="700"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l"/>
              </a:pPr>
              <a:r>
                <a:rPr kumimoji="1" lang="ja-JP" altLang="en-US" sz="700" dirty="0">
                  <a:latin typeface="BIZ UDPゴシック" panose="020B0400000000000000" pitchFamily="50" charset="-128"/>
                  <a:ea typeface="BIZ UDPゴシック" panose="020B0400000000000000" pitchFamily="50" charset="-128"/>
                </a:rPr>
                <a:t>後期高齢者医療広域連合</a:t>
              </a:r>
            </a:p>
          </p:txBody>
        </p:sp>
        <p:sp>
          <p:nvSpPr>
            <p:cNvPr id="87" name="左大かっこ 86">
              <a:extLst>
                <a:ext uri="{FF2B5EF4-FFF2-40B4-BE49-F238E27FC236}">
                  <a16:creationId xmlns:a16="http://schemas.microsoft.com/office/drawing/2014/main" id="{BE9F07A1-CCC1-CE67-BC98-BC5397DE5018}"/>
                </a:ext>
              </a:extLst>
            </p:cNvPr>
            <p:cNvSpPr/>
            <p:nvPr/>
          </p:nvSpPr>
          <p:spPr>
            <a:xfrm rot="10800000">
              <a:off x="2707506" y="8799142"/>
              <a:ext cx="115302" cy="527670"/>
            </a:xfrm>
            <a:prstGeom prst="leftBracket">
              <a:avLst>
                <a:gd name="adj" fmla="val 68027"/>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1619812185"/>
      </p:ext>
    </p:extLst>
  </p:cSld>
  <p:clrMapOvr>
    <a:masterClrMapping/>
  </p:clrMapOvr>
</p:sld>
</file>

<file path=ppt/theme/theme1.xml><?xml version="1.0" encoding="utf-8"?>
<a:theme xmlns:a="http://schemas.openxmlformats.org/drawingml/2006/main" name="Office テーマ">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81E54E279B61B43896D6B87432B5173" ma:contentTypeVersion="11" ma:contentTypeDescription="新しいドキュメントを作成します。" ma:contentTypeScope="" ma:versionID="a926c52b4765634ba9ab3cca89b29bca">
  <xsd:schema xmlns:xsd="http://www.w3.org/2001/XMLSchema" xmlns:xs="http://www.w3.org/2001/XMLSchema" xmlns:p="http://schemas.microsoft.com/office/2006/metadata/properties" xmlns:ns2="90faf910-f8c2-4413-a96d-a0217d93a991" xmlns:ns3="b2b1b66d-e40b-485d-8309-0ae1ffd8f23e" targetNamespace="http://schemas.microsoft.com/office/2006/metadata/properties" ma:root="true" ma:fieldsID="8bedd86987e0b1a30547af75e9a30ab0" ns2:_="" ns3:_="">
    <xsd:import namespace="90faf910-f8c2-4413-a96d-a0217d93a991"/>
    <xsd:import namespace="b2b1b66d-e40b-485d-8309-0ae1ffd8f2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f910-f8c2-4413-a96d-a0217d93a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b1b66d-e40b-485d-8309-0ae1ffd8f23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6729443-94c3-4e9a-9553-984d26f07b2e}" ma:internalName="TaxCatchAll" ma:showField="CatchAllData" ma:web="b2b1b66d-e40b-485d-8309-0ae1ffd8f2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0faf910-f8c2-4413-a96d-a0217d93a991">
      <Terms xmlns="http://schemas.microsoft.com/office/infopath/2007/PartnerControls"/>
    </lcf76f155ced4ddcb4097134ff3c332f>
    <TaxCatchAll xmlns="b2b1b66d-e40b-485d-8309-0ae1ffd8f23e" xsi:nil="true"/>
  </documentManagement>
</p:properties>
</file>

<file path=customXml/itemProps1.xml><?xml version="1.0" encoding="utf-8"?>
<ds:datastoreItem xmlns:ds="http://schemas.openxmlformats.org/officeDocument/2006/customXml" ds:itemID="{3DE71346-C65C-4745-86CA-E7BF3F797A5C}">
  <ds:schemaRefs>
    <ds:schemaRef ds:uri="90faf910-f8c2-4413-a96d-a0217d93a991"/>
    <ds:schemaRef ds:uri="b2b1b66d-e40b-485d-8309-0ae1ffd8f2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EAB0686-EB0F-41F0-A886-2B7A4CBFC0F1}">
  <ds:schemaRefs>
    <ds:schemaRef ds:uri="http://schemas.microsoft.com/sharepoint/v3/contenttype/forms"/>
  </ds:schemaRefs>
</ds:datastoreItem>
</file>

<file path=customXml/itemProps3.xml><?xml version="1.0" encoding="utf-8"?>
<ds:datastoreItem xmlns:ds="http://schemas.openxmlformats.org/officeDocument/2006/customXml" ds:itemID="{FF24CB8B-9A83-463A-82A1-67A5F8F48FE0}">
  <ds:schemaRefs>
    <ds:schemaRef ds:uri="http://schemas.microsoft.com/office/infopath/2007/PartnerControls"/>
    <ds:schemaRef ds:uri="http://purl.org/dc/terms/"/>
    <ds:schemaRef ds:uri="http://www.w3.org/XML/1998/namespace"/>
    <ds:schemaRef ds:uri="http://purl.org/dc/elements/1.1/"/>
    <ds:schemaRef ds:uri="http://schemas.openxmlformats.org/package/2006/metadata/core-properties"/>
    <ds:schemaRef ds:uri="90faf910-f8c2-4413-a96d-a0217d93a991"/>
    <ds:schemaRef ds:uri="http://schemas.microsoft.com/office/2006/documentManagement/types"/>
    <ds:schemaRef ds:uri="http://purl.org/dc/dcmitype/"/>
    <ds:schemaRef ds:uri="b2b1b66d-e40b-485d-8309-0ae1ffd8f23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378</TotalTime>
  <Words>836</Words>
  <Application>Microsoft Office PowerPoint</Application>
  <PresentationFormat>ユーザー設定</PresentationFormat>
  <Paragraphs>98</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UDPGothic</vt:lpstr>
      <vt:lpstr>BIZ UDPGothic</vt:lpstr>
      <vt:lpstr>Aptos</vt:lpstr>
      <vt:lpstr>Aptos Display</vt:lpstr>
      <vt:lpstr>Arial</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FUJIE 藤枝 雅一 (JTBPublishing)</dc:creator>
  <cp:lastModifiedBy>沢井 俊介(SAWAI Shunsuke)</cp:lastModifiedBy>
  <cp:revision>12</cp:revision>
  <cp:lastPrinted>2026-01-28T01:28:30Z</cp:lastPrinted>
  <dcterms:created xsi:type="dcterms:W3CDTF">2026-01-05T04:51:37Z</dcterms:created>
  <dcterms:modified xsi:type="dcterms:W3CDTF">2026-02-06T02:34:00Z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0x010100781E54E279B61B43896D6B87432B5173</vt:lpwstr>
  </property>
  <property fmtid="{D5CDD505-2E9C-101B-9397-08002B2CF9AE}" pid="3" name="MediaServiceImageTags">
    <vt:lpwstr/>
  </property>
</Properties>
</file>