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58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EA"/>
    <a:srgbClr val="FFC000"/>
    <a:srgbClr val="339EFF"/>
    <a:srgbClr val="FF3399"/>
    <a:srgbClr val="FF5050"/>
    <a:srgbClr val="FFCCFF"/>
    <a:srgbClr val="88C6FF"/>
    <a:srgbClr val="71BBFF"/>
    <a:srgbClr val="FF9393"/>
    <a:srgbClr val="FFD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5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19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B046D-4F48-4FB8-AA6E-FC92C8530AED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CCF82324-BA69-468D-B570-B9B1D7B9096C}">
      <dgm:prSet phldrT="[テキスト]" custT="1"/>
      <dgm:spPr/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</a:p>
      </dgm:t>
    </dgm:pt>
    <dgm:pt modelId="{DA60DB22-9312-4C6A-B833-652E1763BA0F}" type="parTrans" cxnId="{CF7B4AB8-4EA7-4B52-98F1-6E2D092F7C3A}">
      <dgm:prSet/>
      <dgm:spPr/>
      <dgm:t>
        <a:bodyPr/>
        <a:lstStyle/>
        <a:p>
          <a:endParaRPr kumimoji="1" lang="ja-JP" altLang="en-US"/>
        </a:p>
      </dgm:t>
    </dgm:pt>
    <dgm:pt modelId="{0E2F5273-27C4-46FB-8691-06E9A2BE004D}" type="sibTrans" cxnId="{CF7B4AB8-4EA7-4B52-98F1-6E2D092F7C3A}">
      <dgm:prSet/>
      <dgm:spPr>
        <a:noFill/>
        <a:ln>
          <a:noFill/>
        </a:ln>
      </dgm:spPr>
      <dgm:t>
        <a:bodyPr/>
        <a:lstStyle/>
        <a:p>
          <a:endParaRPr kumimoji="1" lang="ja-JP" altLang="en-US" sz="1100"/>
        </a:p>
      </dgm:t>
    </dgm:pt>
    <dgm:pt modelId="{C4627908-44FC-4291-B49C-E4BE1BBDE541}">
      <dgm:prSet phldrT="[テキスト]"/>
      <dgm:spPr/>
      <dgm:t>
        <a:bodyPr/>
        <a:lstStyle/>
        <a:p>
          <a:r>
            <a:rPr kumimoji="1" lang="ja-JP" altLang="en-US" dirty="0"/>
            <a:t>　</a:t>
          </a:r>
          <a:endParaRPr kumimoji="1" lang="en-US" altLang="ja-JP" dirty="0"/>
        </a:p>
      </dgm:t>
    </dgm:pt>
    <dgm:pt modelId="{AD5952AC-0BBD-4048-BA35-14A3103AE884}" type="par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3C87AE07-05BF-49C2-BF3C-9B32B440521A}" type="sib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E3324742-0CFE-4908-9E73-73302758B257}">
      <dgm:prSet phldrT="[テキスト]"/>
      <dgm:spPr/>
      <dgm:t>
        <a:bodyPr/>
        <a:lstStyle/>
        <a:p>
          <a:r>
            <a:rPr kumimoji="1" lang="ja-JP" altLang="en-US" dirty="0"/>
            <a:t>　</a:t>
          </a:r>
        </a:p>
      </dgm:t>
    </dgm:pt>
    <dgm:pt modelId="{355E11FC-101D-4EB3-A29D-2F02103B4FA3}" type="sib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B53CA263-A5F8-498B-8BEF-9495DE5B6950}" type="par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8D282CB8-FDC3-4718-A530-131B66287BD6}" type="pres">
      <dgm:prSet presAssocID="{71AB046D-4F48-4FB8-AA6E-FC92C8530AED}" presName="Name0" presStyleCnt="0">
        <dgm:presLayoutVars>
          <dgm:chMax val="7"/>
          <dgm:chPref val="5"/>
        </dgm:presLayoutVars>
      </dgm:prSet>
      <dgm:spPr/>
    </dgm:pt>
    <dgm:pt modelId="{3AEFAE5C-234C-478E-B7BC-57E5A9BFA51F}" type="pres">
      <dgm:prSet presAssocID="{71AB046D-4F48-4FB8-AA6E-FC92C8530AED}" presName="arrowNode" presStyleLbl="node1" presStyleIdx="0" presStyleCnt="1" custAng="13213229" custFlipVert="1"/>
      <dgm:spPr/>
    </dgm:pt>
    <dgm:pt modelId="{6F21AA0F-ABF3-4EC5-9867-6BA97358A9B8}" type="pres">
      <dgm:prSet presAssocID="{E3324742-0CFE-4908-9E73-73302758B257}" presName="txNode1" presStyleLbl="revTx" presStyleIdx="0" presStyleCnt="3">
        <dgm:presLayoutVars>
          <dgm:bulletEnabled val="1"/>
        </dgm:presLayoutVars>
      </dgm:prSet>
      <dgm:spPr/>
    </dgm:pt>
    <dgm:pt modelId="{3130A08D-86B6-4C25-ABA2-1C010DA79F21}" type="pres">
      <dgm:prSet presAssocID="{CCF82324-BA69-468D-B570-B9B1D7B9096C}" presName="txNode2" presStyleLbl="revTx" presStyleIdx="1" presStyleCnt="3" custScaleX="231170" custScaleY="361331" custLinFactY="36719" custLinFactNeighborX="65369" custLinFactNeighborY="100000">
        <dgm:presLayoutVars>
          <dgm:bulletEnabled val="1"/>
        </dgm:presLayoutVars>
      </dgm:prSet>
      <dgm:spPr/>
    </dgm:pt>
    <dgm:pt modelId="{719A000B-F7DC-499E-A740-F94DA6A6C425}" type="pres">
      <dgm:prSet presAssocID="{0E2F5273-27C4-46FB-8691-06E9A2BE004D}" presName="dotNode2" presStyleCnt="0"/>
      <dgm:spPr/>
    </dgm:pt>
    <dgm:pt modelId="{FD4451D8-8AD0-45E6-8CCE-CE499138FB17}" type="pres">
      <dgm:prSet presAssocID="{0E2F5273-27C4-46FB-8691-06E9A2BE004D}" presName="dotRepeatNode" presStyleLbl="fgShp" presStyleIdx="0" presStyleCnt="1" custFlipVert="1" custScaleX="695620" custScaleY="217977" custLinFactX="2116260" custLinFactY="-400000" custLinFactNeighborX="2200000" custLinFactNeighborY="-458565"/>
      <dgm:spPr/>
    </dgm:pt>
    <dgm:pt modelId="{9CAAA547-5300-47EC-8032-F403F1D9316C}" type="pres">
      <dgm:prSet presAssocID="{C4627908-44FC-4291-B49C-E4BE1BBDE541}" presName="txNode3" presStyleLbl="revTx" presStyleIdx="2" presStyleCnt="3">
        <dgm:presLayoutVars>
          <dgm:bulletEnabled val="1"/>
        </dgm:presLayoutVars>
      </dgm:prSet>
      <dgm:spPr/>
    </dgm:pt>
  </dgm:ptLst>
  <dgm:cxnLst>
    <dgm:cxn modelId="{51817C6C-BC96-4E8A-8593-89BABB84E419}" type="presOf" srcId="{CCF82324-BA69-468D-B570-B9B1D7B9096C}" destId="{3130A08D-86B6-4C25-ABA2-1C010DA79F21}" srcOrd="0" destOrd="0" presId="urn:microsoft.com/office/officeart/2009/3/layout/DescendingProcess"/>
    <dgm:cxn modelId="{CFFF7A77-E82A-484E-925A-91A11815EF8B}" type="presOf" srcId="{0E2F5273-27C4-46FB-8691-06E9A2BE004D}" destId="{FD4451D8-8AD0-45E6-8CCE-CE499138FB17}" srcOrd="0" destOrd="0" presId="urn:microsoft.com/office/officeart/2009/3/layout/DescendingProcess"/>
    <dgm:cxn modelId="{E6FA907F-A63B-4982-97D0-FE5A86234A67}" srcId="{71AB046D-4F48-4FB8-AA6E-FC92C8530AED}" destId="{C4627908-44FC-4291-B49C-E4BE1BBDE541}" srcOrd="2" destOrd="0" parTransId="{AD5952AC-0BBD-4048-BA35-14A3103AE884}" sibTransId="{3C87AE07-05BF-49C2-BF3C-9B32B440521A}"/>
    <dgm:cxn modelId="{3CA08F91-7393-4B17-8D4D-3813500463CD}" srcId="{71AB046D-4F48-4FB8-AA6E-FC92C8530AED}" destId="{E3324742-0CFE-4908-9E73-73302758B257}" srcOrd="0" destOrd="0" parTransId="{B53CA263-A5F8-498B-8BEF-9495DE5B6950}" sibTransId="{355E11FC-101D-4EB3-A29D-2F02103B4FA3}"/>
    <dgm:cxn modelId="{3935ABA5-C7CE-4DDD-853D-E7118917E2A4}" type="presOf" srcId="{E3324742-0CFE-4908-9E73-73302758B257}" destId="{6F21AA0F-ABF3-4EC5-9867-6BA97358A9B8}" srcOrd="0" destOrd="0" presId="urn:microsoft.com/office/officeart/2009/3/layout/DescendingProcess"/>
    <dgm:cxn modelId="{948A30B5-3D97-45EB-996E-E23142595ED0}" type="presOf" srcId="{C4627908-44FC-4291-B49C-E4BE1BBDE541}" destId="{9CAAA547-5300-47EC-8032-F403F1D9316C}" srcOrd="0" destOrd="0" presId="urn:microsoft.com/office/officeart/2009/3/layout/DescendingProcess"/>
    <dgm:cxn modelId="{CF7B4AB8-4EA7-4B52-98F1-6E2D092F7C3A}" srcId="{71AB046D-4F48-4FB8-AA6E-FC92C8530AED}" destId="{CCF82324-BA69-468D-B570-B9B1D7B9096C}" srcOrd="1" destOrd="0" parTransId="{DA60DB22-9312-4C6A-B833-652E1763BA0F}" sibTransId="{0E2F5273-27C4-46FB-8691-06E9A2BE004D}"/>
    <dgm:cxn modelId="{8D5F7BCE-CA03-45B4-88DB-A8A5C6AB4B85}" type="presOf" srcId="{71AB046D-4F48-4FB8-AA6E-FC92C8530AED}" destId="{8D282CB8-FDC3-4718-A530-131B66287BD6}" srcOrd="0" destOrd="0" presId="urn:microsoft.com/office/officeart/2009/3/layout/DescendingProcess"/>
    <dgm:cxn modelId="{6C3820AB-14F9-4D07-AA78-6A7EF3B425A2}" type="presParOf" srcId="{8D282CB8-FDC3-4718-A530-131B66287BD6}" destId="{3AEFAE5C-234C-478E-B7BC-57E5A9BFA51F}" srcOrd="0" destOrd="0" presId="urn:microsoft.com/office/officeart/2009/3/layout/DescendingProcess"/>
    <dgm:cxn modelId="{B93629D7-7C24-4A15-865F-4CDE249E3D1E}" type="presParOf" srcId="{8D282CB8-FDC3-4718-A530-131B66287BD6}" destId="{6F21AA0F-ABF3-4EC5-9867-6BA97358A9B8}" srcOrd="1" destOrd="0" presId="urn:microsoft.com/office/officeart/2009/3/layout/DescendingProcess"/>
    <dgm:cxn modelId="{A97493BE-8CA5-474A-9380-6CE4B98E932C}" type="presParOf" srcId="{8D282CB8-FDC3-4718-A530-131B66287BD6}" destId="{3130A08D-86B6-4C25-ABA2-1C010DA79F21}" srcOrd="2" destOrd="0" presId="urn:microsoft.com/office/officeart/2009/3/layout/DescendingProcess"/>
    <dgm:cxn modelId="{50FB19E0-6E21-4CC6-A722-DEBD8C5E0BC7}" type="presParOf" srcId="{8D282CB8-FDC3-4718-A530-131B66287BD6}" destId="{719A000B-F7DC-499E-A740-F94DA6A6C425}" srcOrd="3" destOrd="0" presId="urn:microsoft.com/office/officeart/2009/3/layout/DescendingProcess"/>
    <dgm:cxn modelId="{9CDF54DC-9C44-46B1-B036-2A0C374A9827}" type="presParOf" srcId="{719A000B-F7DC-499E-A740-F94DA6A6C425}" destId="{FD4451D8-8AD0-45E6-8CCE-CE499138FB17}" srcOrd="0" destOrd="0" presId="urn:microsoft.com/office/officeart/2009/3/layout/DescendingProcess"/>
    <dgm:cxn modelId="{EE7937FC-B92E-4193-8783-6807326456AF}" type="presParOf" srcId="{8D282CB8-FDC3-4718-A530-131B66287BD6}" destId="{9CAAA547-5300-47EC-8032-F403F1D9316C}" srcOrd="4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FAE5C-234C-478E-B7BC-57E5A9BFA51F}">
      <dsp:nvSpPr>
        <dsp:cNvPr id="0" name=""/>
        <dsp:cNvSpPr/>
      </dsp:nvSpPr>
      <dsp:spPr>
        <a:xfrm rot="3990397" flipV="1">
          <a:off x="329991" y="191458"/>
          <a:ext cx="830577" cy="579224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451D8-8AD0-45E6-8CCE-CE499138FB17}">
      <dsp:nvSpPr>
        <dsp:cNvPr id="0" name=""/>
        <dsp:cNvSpPr/>
      </dsp:nvSpPr>
      <dsp:spPr>
        <a:xfrm flipV="1">
          <a:off x="1612786" y="181145"/>
          <a:ext cx="145904" cy="45719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1AA0F-ABF3-4EC5-9867-6BA97358A9B8}">
      <dsp:nvSpPr>
        <dsp:cNvPr id="0" name=""/>
        <dsp:cNvSpPr/>
      </dsp:nvSpPr>
      <dsp:spPr>
        <a:xfrm>
          <a:off x="274312" y="0"/>
          <a:ext cx="391591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b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600" kern="1200" dirty="0"/>
            <a:t>　</a:t>
          </a:r>
        </a:p>
      </dsp:txBody>
      <dsp:txXfrm>
        <a:off x="274312" y="0"/>
        <a:ext cx="391591" cy="153942"/>
      </dsp:txXfrm>
    </dsp:sp>
    <dsp:sp modelId="{3130A08D-86B6-4C25-ABA2-1C010DA79F21}">
      <dsp:nvSpPr>
        <dsp:cNvPr id="0" name=""/>
        <dsp:cNvSpPr/>
      </dsp:nvSpPr>
      <dsp:spPr>
        <a:xfrm>
          <a:off x="835889" y="316434"/>
          <a:ext cx="1076503" cy="556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kumimoji="1" lang="ja-JP" altLang="en-US" sz="1400" kern="12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kern="12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 marL="0" lvl="0" indent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kumimoji="1" lang="ja-JP" altLang="en-US" sz="1400" kern="12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</a:p>
      </dsp:txBody>
      <dsp:txXfrm>
        <a:off x="835889" y="316434"/>
        <a:ext cx="1076503" cy="556242"/>
      </dsp:txXfrm>
    </dsp:sp>
    <dsp:sp modelId="{9CAAA547-5300-47EC-8032-F403F1D9316C}">
      <dsp:nvSpPr>
        <dsp:cNvPr id="0" name=""/>
        <dsp:cNvSpPr/>
      </dsp:nvSpPr>
      <dsp:spPr>
        <a:xfrm>
          <a:off x="803489" y="808198"/>
          <a:ext cx="529177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600" kern="1200" dirty="0"/>
            <a:t>　</a:t>
          </a:r>
          <a:endParaRPr kumimoji="1" lang="en-US" altLang="ja-JP" sz="600" kern="1200" dirty="0"/>
        </a:p>
      </dsp:txBody>
      <dsp:txXfrm>
        <a:off x="803489" y="808198"/>
        <a:ext cx="529177" cy="153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0.png"/><Relationship Id="rId7" Type="http://schemas.openxmlformats.org/officeDocument/2006/relationships/diagramData" Target="../diagrams/data1.xml"/><Relationship Id="rId12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microsoft.com/office/2007/relationships/diagramDrawing" Target="../diagrams/drawing1.xml"/><Relationship Id="rId5" Type="http://schemas.openxmlformats.org/officeDocument/2006/relationships/image" Target="../media/image12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2880" y="137271"/>
            <a:ext cx="2862133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ご退職される方へ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255644" y="542338"/>
            <a:ext cx="7072808" cy="2199090"/>
          </a:xfrm>
          <a:prstGeom prst="roundRect">
            <a:avLst>
              <a:gd name="adj" fmla="val 12721"/>
            </a:avLst>
          </a:prstGeom>
          <a:solidFill>
            <a:srgbClr val="88C6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672588" y="672024"/>
            <a:ext cx="6119473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b="1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保険証・資格確認書の使用</a:t>
            </a:r>
            <a:endParaRPr lang="en-US" altLang="ja-JP" sz="2800" b="1" dirty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2800" b="1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期限は</a:t>
            </a:r>
            <a:r>
              <a:rPr lang="ja-JP" altLang="en-US" sz="2800" b="1" u="sng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退職日まで</a:t>
            </a:r>
            <a:r>
              <a:rPr lang="ja-JP" altLang="en-US" sz="2800" b="1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です。</a:t>
            </a:r>
            <a:endParaRPr lang="en-US" altLang="ja-JP" sz="2800" b="1" dirty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87593" y="2363365"/>
            <a:ext cx="620873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</a:t>
            </a:r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確認書</a:t>
            </a:r>
            <a:r>
              <a:rPr lang="ja-JP" alt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はご自身で破棄せず、会社へご返却ください。</a:t>
            </a:r>
            <a:endParaRPr lang="en-US" altLang="ja-JP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grpSp>
        <p:nvGrpSpPr>
          <p:cNvPr id="73" name="グループ化 72"/>
          <p:cNvGrpSpPr/>
          <p:nvPr/>
        </p:nvGrpSpPr>
        <p:grpSpPr>
          <a:xfrm>
            <a:off x="487029" y="2854080"/>
            <a:ext cx="6729493" cy="1475417"/>
            <a:chOff x="255644" y="2739590"/>
            <a:chExt cx="6729493" cy="1475417"/>
          </a:xfrm>
        </p:grpSpPr>
        <p:sp>
          <p:nvSpPr>
            <p:cNvPr id="11" name="正方形/長方形 10"/>
            <p:cNvSpPr/>
            <p:nvPr/>
          </p:nvSpPr>
          <p:spPr>
            <a:xfrm>
              <a:off x="1764390" y="3391190"/>
              <a:ext cx="861987" cy="553473"/>
            </a:xfrm>
            <a:prstGeom prst="rect">
              <a:avLst/>
            </a:prstGeom>
            <a:solidFill>
              <a:srgbClr val="007B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退職日</a:t>
              </a:r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675902" y="3362762"/>
              <a:ext cx="1435620" cy="580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" name="右矢印 12"/>
            <p:cNvSpPr/>
            <p:nvPr/>
          </p:nvSpPr>
          <p:spPr>
            <a:xfrm>
              <a:off x="255644" y="2802828"/>
              <a:ext cx="2383096" cy="522044"/>
            </a:xfrm>
            <a:prstGeom prst="rightArrow">
              <a:avLst>
                <a:gd name="adj1" fmla="val 76553"/>
                <a:gd name="adj2" fmla="val 44310"/>
              </a:avLst>
            </a:prstGeom>
            <a:solidFill>
              <a:schemeClr val="bg1"/>
            </a:solidFill>
            <a:ln>
              <a:solidFill>
                <a:srgbClr val="007B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4" name="右矢印 13"/>
            <p:cNvSpPr/>
            <p:nvPr/>
          </p:nvSpPr>
          <p:spPr>
            <a:xfrm>
              <a:off x="2675902" y="2796828"/>
              <a:ext cx="1633705" cy="522045"/>
            </a:xfrm>
            <a:prstGeom prst="rightArrow">
              <a:avLst>
                <a:gd name="adj1" fmla="val 76553"/>
                <a:gd name="adj2" fmla="val 4431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" name="乗算記号 25"/>
            <p:cNvSpPr/>
            <p:nvPr/>
          </p:nvSpPr>
          <p:spPr>
            <a:xfrm>
              <a:off x="3532055" y="2764730"/>
              <a:ext cx="628991" cy="598031"/>
            </a:xfrm>
            <a:prstGeom prst="mathMultiply">
              <a:avLst>
                <a:gd name="adj1" fmla="val 1511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785664" y="2822318"/>
              <a:ext cx="2199473" cy="13926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  </a:t>
              </a:r>
              <a:r>
                <a:rPr kumimoji="1"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退職により、</a:t>
              </a:r>
              <a:endParaRPr kumimoji="1" lang="en-US" altLang="ja-JP" sz="11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u="sng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本人（被保険者）だけでなく、</a:t>
              </a:r>
              <a:endParaRPr kumimoji="1" lang="en-US" altLang="ja-JP" sz="1100" b="1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b="1" u="sng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家族（被扶養者）の方も</a:t>
              </a:r>
              <a:endParaRPr kumimoji="1" lang="en-US" altLang="ja-JP" sz="1100" b="1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退職日の翌日に健康保険の</a:t>
              </a:r>
              <a:endParaRPr kumimoji="1" lang="en-US" altLang="ja-JP" sz="11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r>
                <a:rPr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</a:t>
              </a:r>
              <a:r>
                <a:rPr kumimoji="1"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資格を</a:t>
              </a:r>
              <a:r>
                <a:rPr lang="ja-JP" altLang="en-US" sz="1100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失います。</a:t>
              </a:r>
              <a:endParaRPr lang="en-US" altLang="ja-JP" sz="11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kumimoji="1" lang="ja-JP" altLang="en-US" sz="11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保険証・資格確認書は</a:t>
              </a:r>
              <a:endParaRPr kumimoji="1" lang="en-US" altLang="ja-JP" sz="11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kumimoji="1" lang="ja-JP" altLang="en-US" sz="11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　使えません。</a:t>
              </a:r>
            </a:p>
          </p:txBody>
        </p:sp>
        <p:cxnSp>
          <p:nvCxnSpPr>
            <p:cNvPr id="17" name="直線コネクタ 16"/>
            <p:cNvCxnSpPr/>
            <p:nvPr/>
          </p:nvCxnSpPr>
          <p:spPr>
            <a:xfrm>
              <a:off x="2675902" y="2739590"/>
              <a:ext cx="0" cy="1368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/>
            <p:cNvSpPr txBox="1"/>
            <p:nvPr/>
          </p:nvSpPr>
          <p:spPr>
            <a:xfrm>
              <a:off x="723728" y="2875629"/>
              <a:ext cx="102888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使用可能</a:t>
              </a: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660855" y="2884415"/>
              <a:ext cx="102888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使用不可</a:t>
              </a:r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255644" y="3388913"/>
              <a:ext cx="1505187" cy="555750"/>
              <a:chOff x="332656" y="2864768"/>
              <a:chExt cx="1509946" cy="431412"/>
            </a:xfrm>
          </p:grpSpPr>
          <p:sp>
            <p:nvSpPr>
              <p:cNvPr id="25" name="正方形/長方形 24"/>
              <p:cNvSpPr/>
              <p:nvPr/>
            </p:nvSpPr>
            <p:spPr>
              <a:xfrm>
                <a:off x="332656" y="2864768"/>
                <a:ext cx="1477340" cy="431412"/>
              </a:xfrm>
              <a:prstGeom prst="rect">
                <a:avLst/>
              </a:prstGeom>
              <a:solidFill>
                <a:srgbClr val="71B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en-US" altLang="ja-JP" sz="12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351033" y="2887329"/>
                <a:ext cx="1491569" cy="382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b="1" dirty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  <a:cs typeface="メイリオ" panose="020B0604030504040204" pitchFamily="50" charset="-128"/>
                  </a:rPr>
                  <a:t>在職中</a:t>
                </a:r>
                <a:endParaRPr kumimoji="1" lang="en-US" altLang="ja-JP" sz="14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endParaRPr>
              </a:p>
              <a:p>
                <a:pPr algn="ctr"/>
                <a:r>
                  <a:rPr lang="ja-JP" altLang="en-US" sz="1200" b="1" dirty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  <a:cs typeface="メイリオ" panose="020B0604030504040204" pitchFamily="50" charset="-128"/>
                  </a:rPr>
                  <a:t>（健康保険加入）</a:t>
                </a:r>
                <a:endParaRPr kumimoji="1" lang="ja-JP" altLang="en-US" sz="12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2720650" y="3411911"/>
              <a:ext cx="134612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退職後</a:t>
              </a:r>
              <a:endParaRPr kumimoji="1" lang="en-US" altLang="ja-JP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1200" b="1" dirty="0"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（資格喪失後）</a:t>
              </a:r>
              <a:endParaRPr kumimoji="1" lang="ja-JP" altLang="en-US" sz="12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22" name="グループ化 21"/>
            <p:cNvGrpSpPr/>
            <p:nvPr/>
          </p:nvGrpSpPr>
          <p:grpSpPr>
            <a:xfrm>
              <a:off x="4469993" y="2874825"/>
              <a:ext cx="395647" cy="341049"/>
              <a:chOff x="682135" y="6007326"/>
              <a:chExt cx="396898" cy="264745"/>
            </a:xfrm>
          </p:grpSpPr>
          <p:sp>
            <p:nvSpPr>
              <p:cNvPr id="23" name="テキスト ボックス 22"/>
              <p:cNvSpPr txBox="1"/>
              <p:nvPr/>
            </p:nvSpPr>
            <p:spPr>
              <a:xfrm>
                <a:off x="694507" y="6020787"/>
                <a:ext cx="384526" cy="21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b="1" dirty="0">
                    <a:solidFill>
                      <a:srgbClr val="FF0000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注</a:t>
                </a:r>
                <a:endParaRPr lang="en-US" altLang="ja-JP" sz="120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endParaRPr>
              </a:p>
            </p:txBody>
          </p:sp>
          <p:sp>
            <p:nvSpPr>
              <p:cNvPr id="24" name="円/楕円 110"/>
              <p:cNvSpPr/>
              <p:nvPr/>
            </p:nvSpPr>
            <p:spPr>
              <a:xfrm>
                <a:off x="682135" y="6007326"/>
                <a:ext cx="345859" cy="264745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</p:grpSp>
      <p:sp>
        <p:nvSpPr>
          <p:cNvPr id="34" name="角丸四角形吹き出し 33"/>
          <p:cNvSpPr/>
          <p:nvPr/>
        </p:nvSpPr>
        <p:spPr>
          <a:xfrm>
            <a:off x="358319" y="4325739"/>
            <a:ext cx="6876197" cy="1400161"/>
          </a:xfrm>
          <a:prstGeom prst="wedgeRoundRectCallout">
            <a:avLst>
              <a:gd name="adj1" fmla="val 33458"/>
              <a:gd name="adj2" fmla="val 1123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245873" y="4474441"/>
            <a:ext cx="3948503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資格喪失した後も、保険証・資格確認書を返却せずに医療機関で使用した場合は</a:t>
            </a:r>
            <a:r>
              <a:rPr lang="ja-JP" altLang="en-US" sz="12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「無資格診療」となり、 </a:t>
            </a:r>
            <a:endParaRPr lang="en-US" altLang="ja-JP" sz="1200" b="1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400" b="1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ご自身でＴＪＫに全額返還する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 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ことになります。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保険証・資格確認書は必ず会社へ返却してください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563176" y="4464057"/>
            <a:ext cx="1657993" cy="318199"/>
            <a:chOff x="518749" y="4239917"/>
            <a:chExt cx="1657993" cy="318199"/>
          </a:xfrm>
        </p:grpSpPr>
        <p:sp>
          <p:nvSpPr>
            <p:cNvPr id="37" name="角丸四角形 36"/>
            <p:cNvSpPr/>
            <p:nvPr/>
          </p:nvSpPr>
          <p:spPr>
            <a:xfrm>
              <a:off x="518749" y="4253567"/>
              <a:ext cx="1571680" cy="3045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560091" y="4239917"/>
              <a:ext cx="16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ご注意ください！</a:t>
              </a:r>
              <a:endParaRPr lang="en-US" altLang="ja-JP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77" name="角丸四角形 76"/>
          <p:cNvSpPr>
            <a:spLocks noChangeAspect="1"/>
          </p:cNvSpPr>
          <p:nvPr/>
        </p:nvSpPr>
        <p:spPr>
          <a:xfrm>
            <a:off x="458423" y="720928"/>
            <a:ext cx="2003776" cy="1250777"/>
          </a:xfrm>
          <a:prstGeom prst="roundRect">
            <a:avLst>
              <a:gd name="adj" fmla="val 94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182880" y="5896501"/>
            <a:ext cx="7170420" cy="4559463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89" name="グループ化 88"/>
          <p:cNvGrpSpPr/>
          <p:nvPr/>
        </p:nvGrpSpPr>
        <p:grpSpPr>
          <a:xfrm>
            <a:off x="384954" y="6927358"/>
            <a:ext cx="6831567" cy="1475957"/>
            <a:chOff x="155143" y="3548549"/>
            <a:chExt cx="6831567" cy="1324979"/>
          </a:xfrm>
        </p:grpSpPr>
        <p:sp>
          <p:nvSpPr>
            <p:cNvPr id="91" name="テキスト ボックス 90"/>
            <p:cNvSpPr txBox="1"/>
            <p:nvPr/>
          </p:nvSpPr>
          <p:spPr>
            <a:xfrm>
              <a:off x="164237" y="3932821"/>
              <a:ext cx="9578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１２月受診</a:t>
              </a:r>
              <a:endParaRPr lang="en-US" altLang="ja-JP" sz="1050" b="1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155143" y="3548549"/>
              <a:ext cx="2104915" cy="227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5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例）３月３１日退職の方の場合</a:t>
              </a:r>
              <a:endParaRPr lang="en-US" altLang="ja-JP" sz="105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4" name="右矢印 93"/>
            <p:cNvSpPr/>
            <p:nvPr/>
          </p:nvSpPr>
          <p:spPr>
            <a:xfrm>
              <a:off x="1070298" y="3988414"/>
              <a:ext cx="791449" cy="98203"/>
            </a:xfrm>
            <a:prstGeom prst="rightArrow">
              <a:avLst/>
            </a:prstGeom>
            <a:solidFill>
              <a:srgbClr val="007BEA"/>
            </a:solidFill>
            <a:ln>
              <a:solidFill>
                <a:srgbClr val="007B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97" name="テキスト ボックス 96"/>
            <p:cNvSpPr txBox="1"/>
            <p:nvPr/>
          </p:nvSpPr>
          <p:spPr>
            <a:xfrm>
              <a:off x="725302" y="4500532"/>
              <a:ext cx="1811938" cy="372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u="sng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１月・２月・３月受診</a:t>
              </a:r>
              <a:endParaRPr lang="en-US" altLang="ja-JP" sz="1050" b="1" u="sng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50" b="1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（退職前３か月）</a:t>
              </a:r>
              <a:endParaRPr lang="en-US" altLang="ja-JP" sz="1050" b="1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8" name="右矢印 97"/>
            <p:cNvSpPr/>
            <p:nvPr/>
          </p:nvSpPr>
          <p:spPr>
            <a:xfrm>
              <a:off x="2436543" y="4606971"/>
              <a:ext cx="2251216" cy="83250"/>
            </a:xfrm>
            <a:prstGeom prst="rightArrow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0" name="角丸四角形 99"/>
            <p:cNvSpPr/>
            <p:nvPr/>
          </p:nvSpPr>
          <p:spPr>
            <a:xfrm>
              <a:off x="4787237" y="4474312"/>
              <a:ext cx="2199473" cy="359175"/>
            </a:xfrm>
            <a:prstGeom prst="roundRect">
              <a:avLst>
                <a:gd name="adj" fmla="val 28828"/>
              </a:avLst>
            </a:prstGeom>
            <a:solidFill>
              <a:srgbClr val="FFFFCC"/>
            </a:solidFill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自動払いができませんので、</a:t>
              </a:r>
              <a:endParaRPr kumimoji="1" lang="en-US" altLang="ja-JP" sz="1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ＴＪＫへ申請してください</a:t>
              </a:r>
              <a:endParaRPr kumimoji="1" lang="ja-JP" altLang="en-US" sz="1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01" name="テキスト ボックス 100"/>
          <p:cNvSpPr txBox="1"/>
          <p:nvPr/>
        </p:nvSpPr>
        <p:spPr>
          <a:xfrm>
            <a:off x="319823" y="6394978"/>
            <a:ext cx="701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●退職前の３か月間に高額な医療費がかかったときの給付金</a:t>
            </a:r>
            <a:r>
              <a:rPr kumimoji="1" lang="en-US" altLang="ja-JP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高額療養費・付加金</a:t>
            </a:r>
            <a:r>
              <a:rPr kumimoji="1" lang="en-US" altLang="ja-JP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は、</a:t>
            </a:r>
            <a:r>
              <a:rPr lang="ja-JP" altLang="en-US" sz="1200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ご自身で　</a:t>
            </a:r>
            <a:endParaRPr lang="en-US" altLang="ja-JP" sz="1200" u="sng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</a:t>
            </a:r>
            <a:r>
              <a:rPr lang="ja-JP" altLang="en-US" sz="1200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ＴＪＫへ申請が必要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です。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102" name="正方形/長方形 101"/>
          <p:cNvSpPr>
            <a:spLocks noChangeAspect="1"/>
          </p:cNvSpPr>
          <p:nvPr/>
        </p:nvSpPr>
        <p:spPr>
          <a:xfrm>
            <a:off x="402458" y="8644394"/>
            <a:ext cx="6814064" cy="467976"/>
          </a:xfrm>
          <a:prstGeom prst="rect">
            <a:avLst/>
          </a:prstGeom>
          <a:solidFill>
            <a:srgbClr val="FFFFCC"/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02458" y="8743483"/>
            <a:ext cx="10359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申請書類</a:t>
            </a:r>
            <a:r>
              <a:rPr lang="en-US" altLang="ja-JP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endParaRPr lang="en-US" altLang="ja-JP" sz="1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1260059" y="8751197"/>
            <a:ext cx="5753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「本人　高額療養費・一部負担還元金　家族　高額療養費・家族療養費付加金　支給申請書」</a:t>
            </a: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41" name="正方形/長方形 40"/>
          <p:cNvSpPr/>
          <p:nvPr/>
        </p:nvSpPr>
        <p:spPr>
          <a:xfrm>
            <a:off x="182879" y="5897344"/>
            <a:ext cx="5182615" cy="46664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退職前の３か月間に病院にかかった方へのご案内</a:t>
            </a:r>
            <a:endParaRPr kumimoji="1" lang="ja-JP" altLang="en-US" sz="14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181" y="1453592"/>
            <a:ext cx="1097282" cy="87173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41" y="4608695"/>
            <a:ext cx="715062" cy="846967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204" y="9651823"/>
            <a:ext cx="542165" cy="683499"/>
          </a:xfrm>
          <a:prstGeom prst="rect">
            <a:avLst/>
          </a:prstGeom>
        </p:spPr>
      </p:pic>
      <p:sp>
        <p:nvSpPr>
          <p:cNvPr id="62" name="テキスト ボックス 61"/>
          <p:cNvSpPr txBox="1"/>
          <p:nvPr/>
        </p:nvSpPr>
        <p:spPr>
          <a:xfrm>
            <a:off x="4218689" y="9214312"/>
            <a:ext cx="3556802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　　　 詳細はこちら➡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ＴＪＫホームページ内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高額療養費・付加金の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ご案内ページが表示されます。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3" name="角丸四角形吹き出し 62"/>
          <p:cNvSpPr/>
          <p:nvPr/>
        </p:nvSpPr>
        <p:spPr>
          <a:xfrm>
            <a:off x="605231" y="9237500"/>
            <a:ext cx="1917228" cy="648086"/>
          </a:xfrm>
          <a:prstGeom prst="wedgeRoundRectCallout">
            <a:avLst>
              <a:gd name="adj1" fmla="val 49863"/>
              <a:gd name="adj2" fmla="val 73363"/>
              <a:gd name="adj3" fmla="val 16667"/>
            </a:avLst>
          </a:prstGeom>
          <a:solidFill>
            <a:schemeClr val="bg1"/>
          </a:solidFill>
          <a:ln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入院などがあった方</a:t>
            </a:r>
            <a:endParaRPr kumimoji="1"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は申請をお忘れなく！</a:t>
            </a:r>
            <a:endParaRPr kumimoji="1"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351" y="9214312"/>
            <a:ext cx="928688" cy="928688"/>
          </a:xfrm>
          <a:prstGeom prst="rect">
            <a:avLst/>
          </a:prstGeom>
        </p:spPr>
      </p:pic>
      <p:sp>
        <p:nvSpPr>
          <p:cNvPr id="61" name="テキスト ボックス 60"/>
          <p:cNvSpPr txBox="1"/>
          <p:nvPr/>
        </p:nvSpPr>
        <p:spPr>
          <a:xfrm>
            <a:off x="3396863" y="10208364"/>
            <a:ext cx="3977904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05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給付グループ　☎０３－３２３９－９８１７</a:t>
            </a:r>
            <a:endParaRPr lang="en-US" altLang="ja-JP" sz="105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7" y="4867252"/>
            <a:ext cx="804672" cy="704088"/>
          </a:xfrm>
          <a:prstGeom prst="rect">
            <a:avLst/>
          </a:prstGeom>
        </p:spPr>
      </p:pic>
      <p:sp>
        <p:nvSpPr>
          <p:cNvPr id="57" name="テキスト ボックス 56"/>
          <p:cNvSpPr txBox="1"/>
          <p:nvPr/>
        </p:nvSpPr>
        <p:spPr>
          <a:xfrm>
            <a:off x="4731780" y="7271283"/>
            <a:ext cx="2720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病院の手続きの都合等で</a:t>
            </a:r>
            <a:r>
              <a:rPr lang="ja-JP" altLang="en-US" sz="1000" b="1" u="sng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遅れが発生した場合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、会社への支払い（自動払い）がされません。</a:t>
            </a:r>
            <a:r>
              <a:rPr lang="ja-JP" altLang="en-US" sz="1000" b="1" u="sng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ご自身による申請が必要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です。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2153858" y="7307834"/>
            <a:ext cx="2559853" cy="400101"/>
          </a:xfrm>
          <a:prstGeom prst="roundRect">
            <a:avLst>
              <a:gd name="adj" fmla="val 28828"/>
            </a:avLst>
          </a:prstGeom>
          <a:noFill/>
          <a:ln w="19050"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受診の３ヵ月後（３／１０）に会社へ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自動で支払いがされます（申請不要）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4" name="右矢印 63"/>
          <p:cNvSpPr/>
          <p:nvPr/>
        </p:nvSpPr>
        <p:spPr>
          <a:xfrm rot="5400000" flipV="1">
            <a:off x="5824941" y="8382477"/>
            <a:ext cx="239457" cy="221380"/>
          </a:xfrm>
          <a:prstGeom prst="rightArrow">
            <a:avLst/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66216">
            <a:off x="1421957" y="825520"/>
            <a:ext cx="944912" cy="135536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03" y="1014731"/>
            <a:ext cx="1204730" cy="7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3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テキスト ボックス 118"/>
          <p:cNvSpPr txBox="1"/>
          <p:nvPr/>
        </p:nvSpPr>
        <p:spPr>
          <a:xfrm>
            <a:off x="380982" y="8982172"/>
            <a:ext cx="5117710" cy="11872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①ＴＪＫホームページから申請書を印刷</a:t>
            </a:r>
            <a:endParaRPr kumimoji="1" lang="en-US" altLang="ja-JP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②ＴＪＫへ申請書を送付</a:t>
            </a:r>
            <a:endParaRPr kumimoji="1" lang="en-US" altLang="ja-JP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③送られてきた納付書で保険料を納付</a:t>
            </a:r>
          </a:p>
        </p:txBody>
      </p:sp>
      <p:sp>
        <p:nvSpPr>
          <p:cNvPr id="131" name="円形吹き出し 130"/>
          <p:cNvSpPr/>
          <p:nvPr/>
        </p:nvSpPr>
        <p:spPr>
          <a:xfrm>
            <a:off x="3231598" y="9381966"/>
            <a:ext cx="1291496" cy="448243"/>
          </a:xfrm>
          <a:prstGeom prst="wedgeEllipseCallout">
            <a:avLst>
              <a:gd name="adj1" fmla="val -62290"/>
              <a:gd name="adj2" fmla="val 1380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/>
        </p:nvSpPr>
        <p:spPr>
          <a:xfrm>
            <a:off x="223462" y="634045"/>
            <a:ext cx="7078374" cy="3662560"/>
          </a:xfrm>
          <a:prstGeom prst="rect">
            <a:avLst/>
          </a:prstGeom>
          <a:noFill/>
          <a:ln w="952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42" name="グループ化 41"/>
          <p:cNvGrpSpPr/>
          <p:nvPr/>
        </p:nvGrpSpPr>
        <p:grpSpPr>
          <a:xfrm>
            <a:off x="334359" y="1024321"/>
            <a:ext cx="6854722" cy="3272284"/>
            <a:chOff x="88398" y="5956651"/>
            <a:chExt cx="6854722" cy="3014843"/>
          </a:xfrm>
        </p:grpSpPr>
        <p:grpSp>
          <p:nvGrpSpPr>
            <p:cNvPr id="44" name="グループ化 43"/>
            <p:cNvGrpSpPr/>
            <p:nvPr/>
          </p:nvGrpSpPr>
          <p:grpSpPr>
            <a:xfrm>
              <a:off x="88398" y="6000676"/>
              <a:ext cx="6854722" cy="2970818"/>
              <a:chOff x="88398" y="6000676"/>
              <a:chExt cx="6854722" cy="2970818"/>
            </a:xfrm>
          </p:grpSpPr>
          <p:grpSp>
            <p:nvGrpSpPr>
              <p:cNvPr id="49" name="グループ化 48"/>
              <p:cNvGrpSpPr/>
              <p:nvPr/>
            </p:nvGrpSpPr>
            <p:grpSpPr>
              <a:xfrm>
                <a:off x="88398" y="6000676"/>
                <a:ext cx="6854722" cy="2866506"/>
                <a:chOff x="3069798" y="5298228"/>
                <a:chExt cx="6854722" cy="2866506"/>
              </a:xfrm>
            </p:grpSpPr>
            <p:grpSp>
              <p:nvGrpSpPr>
                <p:cNvPr id="51" name="グループ化 50"/>
                <p:cNvGrpSpPr/>
                <p:nvPr/>
              </p:nvGrpSpPr>
              <p:grpSpPr>
                <a:xfrm>
                  <a:off x="3069798" y="5298228"/>
                  <a:ext cx="6854722" cy="2866506"/>
                  <a:chOff x="-16942" y="6038934"/>
                  <a:chExt cx="6854722" cy="2866506"/>
                </a:xfrm>
              </p:grpSpPr>
              <p:sp>
                <p:nvSpPr>
                  <p:cNvPr id="53" name="角丸四角形 52"/>
                  <p:cNvSpPr/>
                  <p:nvPr/>
                </p:nvSpPr>
                <p:spPr>
                  <a:xfrm>
                    <a:off x="-16942" y="6052588"/>
                    <a:ext cx="1221384" cy="1892445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solidFill>
                      <a:srgbClr val="FFE67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05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次の勤務先は・・・</a:t>
                    </a:r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いる→①へ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いない→②へ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4" name="角丸四角形 53"/>
                  <p:cNvSpPr/>
                  <p:nvPr/>
                </p:nvSpPr>
                <p:spPr>
                  <a:xfrm>
                    <a:off x="1420144" y="7236774"/>
                    <a:ext cx="1228635" cy="843783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spcBef>
                        <a:spcPts val="300"/>
                      </a:spcBef>
                    </a:pPr>
                    <a:endParaRPr lang="en-US" altLang="ja-JP" sz="1100" b="1" dirty="0">
                      <a:solidFill>
                        <a:srgbClr val="FF0000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>
                      <a:spcBef>
                        <a:spcPts val="300"/>
                      </a:spcBef>
                    </a:pPr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右記Ａ・Ｂ・Ｃ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kumimoji="1" lang="ja-JP" altLang="en-US" sz="10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いずれかの手続きが必要です</a:t>
                    </a:r>
                    <a:endParaRPr kumimoji="1" lang="ja-JP" altLang="en-US" sz="9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5" name="角丸四角形 54"/>
                  <p:cNvSpPr/>
                  <p:nvPr/>
                </p:nvSpPr>
                <p:spPr>
                  <a:xfrm>
                    <a:off x="1361693" y="6038934"/>
                    <a:ext cx="1293686" cy="559316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勤務先で　　　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 健康保険加入</a:t>
                    </a:r>
                    <a:endParaRPr kumimoji="1" lang="ja-JP" altLang="en-US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6" name="直線コネクタ 55"/>
                  <p:cNvCxnSpPr>
                    <a:stCxn id="54" idx="3"/>
                    <a:endCxn id="71" idx="1"/>
                  </p:cNvCxnSpPr>
                  <p:nvPr/>
                </p:nvCxnSpPr>
                <p:spPr>
                  <a:xfrm flipV="1">
                    <a:off x="2648779" y="6978816"/>
                    <a:ext cx="327337" cy="67985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角丸四角形 56"/>
                  <p:cNvSpPr/>
                  <p:nvPr/>
                </p:nvSpPr>
                <p:spPr>
                  <a:xfrm>
                    <a:off x="4497780" y="6690846"/>
                    <a:ext cx="2340000" cy="576000"/>
                  </a:xfrm>
                  <a:prstGeom prst="roundRect">
                    <a:avLst/>
                  </a:prstGeom>
                  <a:solidFill>
                    <a:srgbClr val="F19DB5">
                      <a:alpha val="40000"/>
                    </a:srgbClr>
                  </a:solidFill>
                  <a:ln>
                    <a:solidFill>
                      <a:srgbClr val="F19DB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/>
                    <a:r>
                      <a:rPr lang="ja-JP" altLang="en-US" sz="105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お住まいの市区町村にて手続きをしてください。</a:t>
                    </a:r>
                    <a:endParaRPr lang="en-US" altLang="ja-JP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lvl="0"/>
                    <a:r>
                      <a:rPr lang="ja-JP" altLang="en-US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詳細は役所窓口へお問い合わせください。</a:t>
                    </a:r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8" name="直線コネクタ 57"/>
                  <p:cNvCxnSpPr>
                    <a:stCxn id="54" idx="3"/>
                    <a:endCxn id="68" idx="1"/>
                  </p:cNvCxnSpPr>
                  <p:nvPr/>
                </p:nvCxnSpPr>
                <p:spPr>
                  <a:xfrm>
                    <a:off x="2648779" y="7658666"/>
                    <a:ext cx="327337" cy="8279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角丸四角形 58"/>
                  <p:cNvSpPr/>
                  <p:nvPr/>
                </p:nvSpPr>
                <p:spPr>
                  <a:xfrm>
                    <a:off x="4494991" y="8100732"/>
                    <a:ext cx="2340000" cy="786244"/>
                  </a:xfrm>
                  <a:prstGeom prst="roundRect">
                    <a:avLst/>
                  </a:prstGeom>
                  <a:solidFill>
                    <a:srgbClr val="BBE0F0"/>
                  </a:solidFill>
                  <a:ln w="3175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0" name="角丸四角形 59"/>
                  <p:cNvSpPr/>
                  <p:nvPr/>
                </p:nvSpPr>
                <p:spPr>
                  <a:xfrm>
                    <a:off x="2976115" y="6049060"/>
                    <a:ext cx="3858876" cy="491327"/>
                  </a:xfrm>
                  <a:prstGeom prst="roundRect">
                    <a:avLst/>
                  </a:prstGeom>
                  <a:noFill/>
                  <a:ln>
                    <a:solidFill>
                      <a:srgbClr val="009ED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61" name="直線コネクタ 60"/>
                  <p:cNvCxnSpPr>
                    <a:stCxn id="54" idx="3"/>
                    <a:endCxn id="62" idx="1"/>
                  </p:cNvCxnSpPr>
                  <p:nvPr/>
                </p:nvCxnSpPr>
                <p:spPr>
                  <a:xfrm>
                    <a:off x="2648779" y="7658666"/>
                    <a:ext cx="327337" cy="32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角丸四角形 61"/>
                  <p:cNvSpPr/>
                  <p:nvPr/>
                </p:nvSpPr>
                <p:spPr>
                  <a:xfrm>
                    <a:off x="2976116" y="7427929"/>
                    <a:ext cx="1293686" cy="468000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</a:t>
                    </a:r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 扶養に入る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3" name="角丸四角形 62"/>
                  <p:cNvSpPr/>
                  <p:nvPr/>
                </p:nvSpPr>
                <p:spPr>
                  <a:xfrm>
                    <a:off x="4494991" y="7372225"/>
                    <a:ext cx="2340000" cy="641592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kumimoji="1"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ご家族の勤務先</a:t>
                    </a:r>
                    <a:r>
                      <a:rPr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、</a:t>
                    </a:r>
                    <a:r>
                      <a:rPr kumimoji="1"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または加入されている健康保険組合へ認定基準を確認し、手続きをしてください。</a:t>
                    </a:r>
                  </a:p>
                </p:txBody>
              </p:sp>
              <p:grpSp>
                <p:nvGrpSpPr>
                  <p:cNvPr id="64" name="グループ化 63"/>
                  <p:cNvGrpSpPr/>
                  <p:nvPr/>
                </p:nvGrpSpPr>
                <p:grpSpPr>
                  <a:xfrm>
                    <a:off x="2958907" y="6649130"/>
                    <a:ext cx="1310895" cy="617685"/>
                    <a:chOff x="2958907" y="6679332"/>
                    <a:chExt cx="1310895" cy="617685"/>
                  </a:xfrm>
                </p:grpSpPr>
                <p:sp>
                  <p:nvSpPr>
                    <p:cNvPr id="71" name="角丸四角形 70"/>
                    <p:cNvSpPr/>
                    <p:nvPr/>
                  </p:nvSpPr>
                  <p:spPr>
                    <a:xfrm>
                      <a:off x="2976116" y="6721017"/>
                      <a:ext cx="1293686" cy="576000"/>
                    </a:xfrm>
                    <a:prstGeom prst="roundRect">
                      <a:avLst/>
                    </a:prstGeom>
                    <a:solidFill>
                      <a:srgbClr val="F19DB5">
                        <a:alpha val="40000"/>
                      </a:srgbClr>
                    </a:solidFill>
                    <a:ln>
                      <a:solidFill>
                        <a:srgbClr val="F19DB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　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国民健康保険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に加入する</a:t>
                      </a:r>
                    </a:p>
                  </p:txBody>
                </p:sp>
                <p:sp>
                  <p:nvSpPr>
                    <p:cNvPr id="72" name="テキスト ボックス 71"/>
                    <p:cNvSpPr txBox="1"/>
                    <p:nvPr/>
                  </p:nvSpPr>
                  <p:spPr>
                    <a:xfrm>
                      <a:off x="2958907" y="6679332"/>
                      <a:ext cx="46458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</a:t>
                      </a:r>
                    </a:p>
                  </p:txBody>
                </p:sp>
              </p:grpSp>
              <p:grpSp>
                <p:nvGrpSpPr>
                  <p:cNvPr id="65" name="グループ化 64"/>
                  <p:cNvGrpSpPr/>
                  <p:nvPr/>
                </p:nvGrpSpPr>
                <p:grpSpPr>
                  <a:xfrm>
                    <a:off x="2967512" y="7386803"/>
                    <a:ext cx="1302290" cy="1518637"/>
                    <a:chOff x="2963740" y="7489452"/>
                    <a:chExt cx="1302290" cy="1518637"/>
                  </a:xfrm>
                </p:grpSpPr>
                <p:sp>
                  <p:nvSpPr>
                    <p:cNvPr id="68" name="角丸四角形 67"/>
                    <p:cNvSpPr/>
                    <p:nvPr/>
                  </p:nvSpPr>
                  <p:spPr>
                    <a:xfrm>
                      <a:off x="2972344" y="8170467"/>
                      <a:ext cx="1293686" cy="837622"/>
                    </a:xfrm>
                    <a:prstGeom prst="roundRect">
                      <a:avLst/>
                    </a:prstGeom>
                    <a:solidFill>
                      <a:srgbClr val="BBE0F0"/>
                    </a:solidFill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任意継続を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する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退職日までに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ヶ月以上の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継続加入のある方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</p:txBody>
                </p:sp>
                <p:sp>
                  <p:nvSpPr>
                    <p:cNvPr id="69" name="テキスト ボックス 68"/>
                    <p:cNvSpPr txBox="1"/>
                    <p:nvPr/>
                  </p:nvSpPr>
                  <p:spPr>
                    <a:xfrm>
                      <a:off x="2963740" y="7489452"/>
                      <a:ext cx="464589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</a:p>
                  </p:txBody>
                </p:sp>
                <p:sp>
                  <p:nvSpPr>
                    <p:cNvPr id="70" name="大かっこ 69"/>
                    <p:cNvSpPr/>
                    <p:nvPr/>
                  </p:nvSpPr>
                  <p:spPr>
                    <a:xfrm>
                      <a:off x="3075082" y="8569253"/>
                      <a:ext cx="1101102" cy="416061"/>
                    </a:xfrm>
                    <a:prstGeom prst="bracketPair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p:txBody>
                </p:sp>
              </p:grpSp>
              <p:cxnSp>
                <p:nvCxnSpPr>
                  <p:cNvPr id="66" name="直線コネクタ 65"/>
                  <p:cNvCxnSpPr>
                    <a:stCxn id="53" idx="3"/>
                    <a:endCxn id="54" idx="1"/>
                  </p:cNvCxnSpPr>
                  <p:nvPr/>
                </p:nvCxnSpPr>
                <p:spPr>
                  <a:xfrm>
                    <a:off x="1204442" y="6998811"/>
                    <a:ext cx="215702" cy="65985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線コネクタ 66"/>
                  <p:cNvCxnSpPr>
                    <a:stCxn id="53" idx="3"/>
                    <a:endCxn id="55" idx="1"/>
                  </p:cNvCxnSpPr>
                  <p:nvPr/>
                </p:nvCxnSpPr>
                <p:spPr>
                  <a:xfrm flipV="1">
                    <a:off x="1204442" y="6318593"/>
                    <a:ext cx="157251" cy="68021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2" name="テキスト ボックス 51"/>
                <p:cNvSpPr txBox="1"/>
                <p:nvPr/>
              </p:nvSpPr>
              <p:spPr>
                <a:xfrm>
                  <a:off x="6043719" y="7312648"/>
                  <a:ext cx="4645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b="1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rPr>
                    <a:t>Ｃ</a:t>
                  </a:r>
                </a:p>
              </p:txBody>
            </p:sp>
          </p:grpSp>
          <p:sp>
            <p:nvSpPr>
              <p:cNvPr id="50" name="テキスト ボックス 49"/>
              <p:cNvSpPr txBox="1"/>
              <p:nvPr/>
            </p:nvSpPr>
            <p:spPr>
              <a:xfrm>
                <a:off x="4734815" y="8113717"/>
                <a:ext cx="2095478" cy="85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en-US" altLang="ja-JP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｢</a:t>
                </a:r>
                <a:r>
                  <a:rPr lang="ja-JP" altLang="en-US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東京都情報サービス産業健康保険組合（ＴＪＫ）</a:t>
                </a:r>
                <a:r>
                  <a:rPr lang="en-US" altLang="ja-JP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｣</a:t>
                </a:r>
                <a:r>
                  <a:rPr lang="ja-JP" altLang="en-US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へ</a:t>
                </a:r>
                <a:endParaRPr lang="en-US" altLang="ja-JP" sz="9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退職日翌日から</a:t>
                </a:r>
                <a:r>
                  <a:rPr lang="en-US" altLang="ja-JP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20</a:t>
                </a: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日以内に</a:t>
                </a:r>
                <a:endParaRPr lang="en-US" altLang="ja-JP" sz="1050" b="1" u="sng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900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手続きをしてください。</a:t>
                </a:r>
                <a:endParaRPr lang="en-US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endParaRPr lang="en-US" altLang="ja-JP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45" name="テキスト ボックス 44"/>
            <p:cNvSpPr txBox="1"/>
            <p:nvPr/>
          </p:nvSpPr>
          <p:spPr>
            <a:xfrm>
              <a:off x="1427761" y="5956651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</a:t>
              </a: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492035" y="7185722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②</a:t>
              </a: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181194" y="6071800"/>
              <a:ext cx="1146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退職する</a:t>
              </a: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3473320" y="6058096"/>
              <a:ext cx="3455196" cy="4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 </a:t>
              </a: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退職日から入社日まで</a:t>
              </a:r>
              <a:r>
                <a:rPr lang="en-US" altLang="ja-JP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1</a:t>
              </a: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日でも期間が空く場合は、</a:t>
              </a:r>
              <a:endPara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下記Ａ～Ｃのいずれかの手続きが必要です。</a:t>
              </a:r>
              <a:endPara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</p:grpSp>
      <p:cxnSp>
        <p:nvCxnSpPr>
          <p:cNvPr id="82" name="直線矢印コネクタ 81"/>
          <p:cNvCxnSpPr/>
          <p:nvPr/>
        </p:nvCxnSpPr>
        <p:spPr>
          <a:xfrm>
            <a:off x="4616759" y="3723757"/>
            <a:ext cx="227978" cy="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/>
          <p:cNvCxnSpPr/>
          <p:nvPr/>
        </p:nvCxnSpPr>
        <p:spPr>
          <a:xfrm>
            <a:off x="4635787" y="2092242"/>
            <a:ext cx="2175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flipV="1">
            <a:off x="4632201" y="2853378"/>
            <a:ext cx="221143" cy="19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>
            <a:endCxn id="60" idx="1"/>
          </p:cNvCxnSpPr>
          <p:nvPr/>
        </p:nvCxnSpPr>
        <p:spPr>
          <a:xfrm>
            <a:off x="3016710" y="1349738"/>
            <a:ext cx="3107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1" y="3221141"/>
            <a:ext cx="634339" cy="905467"/>
          </a:xfrm>
          <a:prstGeom prst="rect">
            <a:avLst/>
          </a:prstGeom>
        </p:spPr>
      </p:pic>
      <p:sp>
        <p:nvSpPr>
          <p:cNvPr id="113" name="正方形/長方形 112"/>
          <p:cNvSpPr/>
          <p:nvPr/>
        </p:nvSpPr>
        <p:spPr>
          <a:xfrm>
            <a:off x="574733" y="8551933"/>
            <a:ext cx="3570208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22225">
                  <a:noFill/>
                  <a:prstDash val="solid"/>
                </a:ln>
                <a:solidFill>
                  <a:srgbClr val="FF0000"/>
                </a:solidFill>
              </a:rPr>
              <a:t>任意継続のお手続き方法</a:t>
            </a:r>
            <a:endParaRPr lang="ja-JP" altLang="en-US" sz="2400" b="1" cap="none" spc="0" dirty="0">
              <a:ln w="22225">
                <a:noFill/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5" name="角丸四角形 114"/>
          <p:cNvSpPr/>
          <p:nvPr/>
        </p:nvSpPr>
        <p:spPr>
          <a:xfrm>
            <a:off x="223462" y="8509977"/>
            <a:ext cx="7105669" cy="197817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51837" y="10184592"/>
            <a:ext cx="47079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ja-JP" altLang="en-US" sz="1050" b="1" dirty="0">
                <a:solidFill>
                  <a:schemeClr val="bg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ＴＪＫホームページ　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 https://www.tjk.gr.jp</a:t>
            </a:r>
            <a:endParaRPr lang="en-US" altLang="ja-JP" sz="1000" dirty="0">
              <a:solidFill>
                <a:schemeClr val="bg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188763" y="4337379"/>
            <a:ext cx="2583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Ａ～Ｃの特徴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0" name="正方形/長方形 129"/>
          <p:cNvSpPr/>
          <p:nvPr/>
        </p:nvSpPr>
        <p:spPr>
          <a:xfrm>
            <a:off x="3321390" y="9399322"/>
            <a:ext cx="11924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dirty="0"/>
              <a:t>退職の</a:t>
            </a:r>
            <a:r>
              <a:rPr kumimoji="1" lang="ja-JP" altLang="en-US" sz="1100" b="1" u="sng" dirty="0">
                <a:solidFill>
                  <a:srgbClr val="FF0000"/>
                </a:solidFill>
              </a:rPr>
              <a:t>翌日</a:t>
            </a:r>
            <a:r>
              <a:rPr kumimoji="1" lang="ja-JP" altLang="en-US" sz="1100" dirty="0"/>
              <a:t>から</a:t>
            </a:r>
            <a:r>
              <a:rPr kumimoji="1" lang="en-US" altLang="ja-JP" sz="1100" b="1" u="sng" dirty="0">
                <a:solidFill>
                  <a:srgbClr val="FF0000"/>
                </a:solidFill>
              </a:rPr>
              <a:t>20</a:t>
            </a:r>
            <a:r>
              <a:rPr kumimoji="1" lang="ja-JP" altLang="en-US" sz="1100" b="1" u="sng" dirty="0">
                <a:solidFill>
                  <a:srgbClr val="FF0000"/>
                </a:solidFill>
              </a:rPr>
              <a:t>日</a:t>
            </a:r>
            <a:r>
              <a:rPr kumimoji="1" lang="ja-JP" altLang="en-US" sz="1100" dirty="0"/>
              <a:t>以内！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2244549" y="7884115"/>
            <a:ext cx="370486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900" dirty="0"/>
              <a:t>※1</a:t>
            </a:r>
            <a:r>
              <a:rPr kumimoji="1" lang="ja-JP" altLang="en-US" sz="900" dirty="0"/>
              <a:t>　保険料の詳細は、お住いの市区町村にお問い合わせください。</a:t>
            </a:r>
            <a:endParaRPr kumimoji="1" lang="en-US" altLang="ja-JP" sz="900" dirty="0"/>
          </a:p>
          <a:p>
            <a:r>
              <a:rPr kumimoji="1" lang="en-US" altLang="ja-JP" sz="900" dirty="0"/>
              <a:t>※2</a:t>
            </a:r>
            <a:r>
              <a:rPr kumimoji="1" lang="ja-JP" altLang="en-US" sz="900" dirty="0"/>
              <a:t>　介護保険料を除いた金額です。</a:t>
            </a:r>
            <a:endParaRPr kumimoji="1" lang="en-US" altLang="ja-JP" sz="900" dirty="0"/>
          </a:p>
          <a:p>
            <a:r>
              <a:rPr kumimoji="1" lang="en-US" altLang="ja-JP" sz="900" dirty="0"/>
              <a:t>※3</a:t>
            </a:r>
            <a:r>
              <a:rPr kumimoji="1" lang="ja-JP" altLang="en-US" sz="900" dirty="0"/>
              <a:t>　給付金の支給には条件がございます。</a:t>
            </a:r>
            <a:endParaRPr kumimoji="1" lang="en-US" altLang="ja-JP" sz="9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31167"/>
              </p:ext>
            </p:extLst>
          </p:nvPr>
        </p:nvGraphicFramePr>
        <p:xfrm>
          <a:off x="243782" y="4687393"/>
          <a:ext cx="7078374" cy="321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58">
                  <a:extLst>
                    <a:ext uri="{9D8B030D-6E8A-4147-A177-3AD203B41FA5}">
                      <a16:colId xmlns:a16="http://schemas.microsoft.com/office/drawing/2014/main" val="3558274428"/>
                    </a:ext>
                  </a:extLst>
                </a:gridCol>
                <a:gridCol w="5097116">
                  <a:extLst>
                    <a:ext uri="{9D8B030D-6E8A-4147-A177-3AD203B41FA5}">
                      <a16:colId xmlns:a16="http://schemas.microsoft.com/office/drawing/2014/main" val="3965034122"/>
                    </a:ext>
                  </a:extLst>
                </a:gridCol>
              </a:tblGrid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　国民健康保険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人ひとりに保険料が課せられます。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・退職後に収入が低下しても、基本的に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前年の所得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を基に計算され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るため、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保険料が高くなる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ことがあります。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  <a:endParaRPr kumimoji="1" lang="en-US" altLang="ja-JP" sz="14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・ただし、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解雇、雇い止め等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で退職された方は、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保険料が軽減される</a:t>
                      </a:r>
                      <a:endParaRPr kumimoji="1" lang="en-US" altLang="ja-JP" sz="1300" b="1" u="sng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108"/>
                  </a:ext>
                </a:extLst>
              </a:tr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  <a:r>
                        <a:rPr kumimoji="1" lang="ja-JP" altLang="en-US" sz="1600" b="1" baseline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家族の扶養に入る</a:t>
                      </a: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・被扶養者は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原則、保険料が徴収されません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kumimoji="1" lang="en-US" altLang="ja-JP" sz="1300" b="1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・加入した健康保険組合のサービス（健診、給付金、保養所など）が受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けられます。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加入要件、提出書類の確認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が必要です（健康保険組合により、手続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きが異なります）。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16372"/>
                  </a:ext>
                </a:extLst>
              </a:tr>
              <a:tr h="93294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Ｃ</a:t>
                      </a:r>
                      <a:r>
                        <a:rPr kumimoji="1" lang="ja-JP" altLang="en-US" sz="1600" b="1" baseline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任意継続被保険者</a:t>
                      </a:r>
                      <a:endParaRPr kumimoji="1" lang="en-US" altLang="ja-JP" sz="16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（ＴＪＫ）</a:t>
                      </a: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・保険料は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在職時に負担していた金額の概ね</a:t>
                      </a:r>
                      <a:r>
                        <a:rPr kumimoji="1" lang="en-US" altLang="ja-JP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倍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になります（上限等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級：４１０千円、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36,490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円／月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ＴＪＫのサービス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（健診、給付金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、保養所など）を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引き続き利用で</a:t>
                      </a:r>
                      <a:endParaRPr kumimoji="1" lang="en-US" altLang="ja-JP" sz="1300" b="1" u="sng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きます</a:t>
                      </a:r>
                      <a:r>
                        <a:rPr kumimoji="1" lang="ja-JP" altLang="en-US" sz="1300" b="1" dirty="0">
                          <a:solidFill>
                            <a:srgbClr val="007BEA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04356"/>
                  </a:ext>
                </a:extLst>
              </a:tr>
            </a:tbl>
          </a:graphicData>
        </a:graphic>
      </p:graphicFrame>
      <p:pic>
        <p:nvPicPr>
          <p:cNvPr id="158" name="図 1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91" y="4222624"/>
            <a:ext cx="664684" cy="66192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73" y="8023318"/>
            <a:ext cx="1465704" cy="526638"/>
          </a:xfrm>
          <a:prstGeom prst="rect">
            <a:avLst/>
          </a:prstGeom>
        </p:spPr>
      </p:pic>
      <p:pic>
        <p:nvPicPr>
          <p:cNvPr id="157" name="図 1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86" y="4337379"/>
            <a:ext cx="524677" cy="526845"/>
          </a:xfrm>
          <a:prstGeom prst="rect">
            <a:avLst/>
          </a:prstGeom>
        </p:spPr>
      </p:pic>
      <p:pic>
        <p:nvPicPr>
          <p:cNvPr id="73" name="図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74" name="正方形/長方形 73"/>
          <p:cNvSpPr/>
          <p:nvPr/>
        </p:nvSpPr>
        <p:spPr>
          <a:xfrm>
            <a:off x="162880" y="137271"/>
            <a:ext cx="389983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退職後の健康保険のご案内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3610837" y="10195085"/>
            <a:ext cx="3449233" cy="2308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ja-JP" altLang="en-US" sz="9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適用グループ　☎０３－３２３９－９８１９</a:t>
            </a:r>
            <a:endParaRPr lang="en-US" altLang="ja-JP" sz="9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223222" y="634045"/>
            <a:ext cx="3136679" cy="329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資格喪失後（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退職後）の健康保険の手続き</a:t>
            </a:r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2732852222"/>
              </p:ext>
            </p:extLst>
          </p:nvPr>
        </p:nvGraphicFramePr>
        <p:xfrm>
          <a:off x="0" y="7567681"/>
          <a:ext cx="1912393" cy="96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図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832" y="9226688"/>
            <a:ext cx="936000" cy="936000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4827211" y="8663440"/>
            <a:ext cx="1517110" cy="1010238"/>
          </a:xfrm>
          <a:prstGeom prst="wedgeRoundRectCallout">
            <a:avLst>
              <a:gd name="adj1" fmla="val 45554"/>
              <a:gd name="adj2" fmla="val 67328"/>
              <a:gd name="adj3" fmla="val 16667"/>
            </a:avLst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正方形/長方形 120"/>
          <p:cNvSpPr/>
          <p:nvPr/>
        </p:nvSpPr>
        <p:spPr>
          <a:xfrm>
            <a:off x="4758005" y="8818845"/>
            <a:ext cx="171715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b="1" dirty="0"/>
              <a:t>・申請書の印刷</a:t>
            </a:r>
            <a:endParaRPr kumimoji="1" lang="en-US" altLang="ja-JP" sz="1100" b="1" dirty="0"/>
          </a:p>
          <a:p>
            <a:r>
              <a:rPr kumimoji="1" lang="ja-JP" altLang="en-US" sz="1100" b="1" dirty="0"/>
              <a:t>・任意継続の説明動画</a:t>
            </a:r>
            <a:endParaRPr kumimoji="1" lang="en-US" altLang="ja-JP" sz="1100" b="1" dirty="0"/>
          </a:p>
          <a:p>
            <a:r>
              <a:rPr kumimoji="1" lang="ja-JP" altLang="en-US" sz="1100" b="1" dirty="0"/>
              <a:t>・保険料計算ページ</a:t>
            </a:r>
            <a:endParaRPr kumimoji="1" lang="en-US" altLang="ja-JP" sz="1100" b="1" dirty="0"/>
          </a:p>
          <a:p>
            <a:pPr>
              <a:spcBef>
                <a:spcPts val="600"/>
              </a:spcBef>
            </a:pPr>
            <a:r>
              <a:rPr kumimoji="1" lang="ja-JP" altLang="en-US" sz="1100" b="1" dirty="0"/>
              <a:t>　は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コチラ</a:t>
            </a:r>
            <a:r>
              <a:rPr kumimoji="1" lang="ja-JP" altLang="en-US" sz="1100" b="1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78206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863</Words>
  <Application>Microsoft Office PowerPoint</Application>
  <PresentationFormat>ユーザー設定</PresentationFormat>
  <Paragraphs>119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BIZ UDゴシック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2021-02-17T01:44:53Z</dcterms:created>
  <dcterms:modified xsi:type="dcterms:W3CDTF">2025-09-12T02:02:06Z</dcterms:modified>
</cp:coreProperties>
</file>