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62" r:id="rId2"/>
    <p:sldId id="261" r:id="rId3"/>
  </p:sldIdLst>
  <p:sldSz cx="7559675" cy="1069181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97CF"/>
    <a:srgbClr val="007BEA"/>
    <a:srgbClr val="FF3399"/>
    <a:srgbClr val="71BBFF"/>
    <a:srgbClr val="339EFF"/>
    <a:srgbClr val="88C6FF"/>
    <a:srgbClr val="FFC000"/>
    <a:srgbClr val="FF5050"/>
    <a:srgbClr val="FFCCFF"/>
    <a:srgbClr val="FF93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showGuides="1">
      <p:cViewPr varScale="1">
        <p:scale>
          <a:sx n="44" d="100"/>
          <a:sy n="44" d="100"/>
        </p:scale>
        <p:origin x="2164" y="20"/>
      </p:cViewPr>
      <p:guideLst/>
    </p:cSldViewPr>
  </p:slideViewPr>
  <p:notesTextViewPr>
    <p:cViewPr>
      <p:scale>
        <a:sx n="1" d="1"/>
        <a:sy n="1" d="1"/>
      </p:scale>
      <p:origin x="0" y="0"/>
    </p:cViewPr>
  </p:notesTextViewPr>
  <p:gridSpacing cx="46800" cy="46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077394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4088199"/>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68" userDrawn="1">
          <p15:clr>
            <a:srgbClr val="F26B43"/>
          </p15:clr>
        </p15:guide>
        <p15:guide id="2" pos="68" userDrawn="1">
          <p15:clr>
            <a:srgbClr val="F26B43"/>
          </p15:clr>
        </p15:guide>
        <p15:guide id="3" pos="4694" userDrawn="1">
          <p15:clr>
            <a:srgbClr val="F26B43"/>
          </p15:clr>
        </p15:guide>
        <p15:guide id="4" orient="horz" pos="666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203739" y="1251212"/>
            <a:ext cx="7169475" cy="7111463"/>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3" name="正方形/長方形 32"/>
          <p:cNvSpPr/>
          <p:nvPr/>
        </p:nvSpPr>
        <p:spPr>
          <a:xfrm>
            <a:off x="203738" y="1269507"/>
            <a:ext cx="5497150" cy="39999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bg1"/>
                </a:solidFill>
                <a:latin typeface="BIZ UDゴシック" panose="020B0400000000000000" pitchFamily="49" charset="-128"/>
                <a:ea typeface="BIZ UDゴシック" panose="020B0400000000000000" pitchFamily="49" charset="-128"/>
              </a:rPr>
              <a:t>■退職・扶養削除したらすぐに新しい健康保険の加入手続きを！</a:t>
            </a:r>
            <a:endParaRPr kumimoji="1" lang="en-US" altLang="ja-JP" sz="1400" b="1" dirty="0">
              <a:solidFill>
                <a:schemeClr val="bg1"/>
              </a:solidFill>
              <a:latin typeface="BIZ UDゴシック" panose="020B0400000000000000" pitchFamily="49" charset="-128"/>
              <a:ea typeface="BIZ UDゴシック" panose="020B0400000000000000" pitchFamily="49" charset="-128"/>
            </a:endParaRPr>
          </a:p>
        </p:txBody>
      </p:sp>
      <p:sp>
        <p:nvSpPr>
          <p:cNvPr id="34" name="テキスト ボックス 33"/>
          <p:cNvSpPr txBox="1"/>
          <p:nvPr/>
        </p:nvSpPr>
        <p:spPr>
          <a:xfrm>
            <a:off x="280588" y="1725076"/>
            <a:ext cx="7014281" cy="738664"/>
          </a:xfrm>
          <a:prstGeom prst="rect">
            <a:avLst/>
          </a:prstGeom>
          <a:noFill/>
        </p:spPr>
        <p:txBody>
          <a:bodyPr wrap="square" rtlCol="0">
            <a:spAutoFit/>
          </a:bodyPr>
          <a:lstStyle/>
          <a:p>
            <a:pPr>
              <a:spcBef>
                <a:spcPts val="800"/>
              </a:spcBef>
            </a:pPr>
            <a:r>
              <a:rPr lang="ja-JP" altLang="en-US" sz="1400" dirty="0">
                <a:latin typeface="BIZ UDゴシック" panose="020B0400000000000000" pitchFamily="49" charset="-128"/>
                <a:ea typeface="BIZ UDゴシック" panose="020B0400000000000000" pitchFamily="49" charset="-128"/>
                <a:cs typeface="メイリオ" panose="020B0604030504040204" pitchFamily="50" charset="-128"/>
              </a:rPr>
              <a:t>マイナ保険証が手元にあっても、</a:t>
            </a:r>
            <a:r>
              <a:rPr lang="ja-JP" altLang="en-US" sz="1400" dirty="0">
                <a:solidFill>
                  <a:srgbClr val="FF0000"/>
                </a:solidFill>
                <a:latin typeface="BIZ UDゴシック" panose="020B0400000000000000" pitchFamily="49" charset="-128"/>
                <a:ea typeface="BIZ UDゴシック" panose="020B0400000000000000" pitchFamily="49" charset="-128"/>
                <a:cs typeface="メイリオ" panose="020B0604030504040204" pitchFamily="50" charset="-128"/>
              </a:rPr>
              <a:t>新しい健康保険の加入手続き</a:t>
            </a:r>
            <a:r>
              <a:rPr lang="ja-JP" altLang="en-US" sz="1400" dirty="0">
                <a:latin typeface="BIZ UDゴシック" panose="020B0400000000000000" pitchFamily="49" charset="-128"/>
                <a:ea typeface="BIZ UDゴシック" panose="020B0400000000000000" pitchFamily="49" charset="-128"/>
                <a:cs typeface="メイリオ" panose="020B0604030504040204" pitchFamily="50" charset="-128"/>
              </a:rPr>
              <a:t>を行わないと健康保険が切替わりません。切替えないと、在職時の健康保険（＝ＴＪＫ）のまま受診をすることになったり、資格情報の登録が無く医療費を全額自費で支払うことになります。</a:t>
            </a:r>
            <a:endParaRPr lang="en-US" altLang="ja-JP" sz="1400" u="sng" dirty="0">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58" name="角丸四角形 57"/>
          <p:cNvSpPr/>
          <p:nvPr/>
        </p:nvSpPr>
        <p:spPr>
          <a:xfrm>
            <a:off x="330407" y="2612124"/>
            <a:ext cx="6870883" cy="2558264"/>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pPr>
            <a:r>
              <a:rPr lang="ja-JP" altLang="en-US" sz="1400" b="1" dirty="0">
                <a:solidFill>
                  <a:srgbClr val="0070C0"/>
                </a:solidFill>
                <a:latin typeface="BIZ UDゴシック" panose="020B0400000000000000" pitchFamily="49" charset="-128"/>
                <a:ea typeface="BIZ UDゴシック" panose="020B0400000000000000" pitchFamily="49" charset="-128"/>
              </a:rPr>
              <a:t>　　新しい健康保険の加入手続きをお願いします。</a:t>
            </a:r>
            <a:endParaRPr lang="en-US" altLang="ja-JP" sz="1400" b="1" dirty="0">
              <a:solidFill>
                <a:srgbClr val="0070C0"/>
              </a:solidFill>
              <a:latin typeface="BIZ UDゴシック" panose="020B0400000000000000" pitchFamily="49" charset="-128"/>
              <a:ea typeface="BIZ UDゴシック" panose="020B0400000000000000" pitchFamily="49" charset="-128"/>
            </a:endParaRPr>
          </a:p>
          <a:p>
            <a:pPr>
              <a:spcBef>
                <a:spcPts val="800"/>
              </a:spcBef>
            </a:pPr>
            <a:r>
              <a:rPr kumimoji="1" lang="ja-JP" altLang="en-US" sz="1200" dirty="0">
                <a:solidFill>
                  <a:schemeClr val="tx1"/>
                </a:solidFill>
                <a:latin typeface="BIZ UDゴシック" panose="020B0400000000000000" pitchFamily="49" charset="-128"/>
                <a:ea typeface="BIZ UDゴシック" panose="020B0400000000000000" pitchFamily="49" charset="-128"/>
              </a:rPr>
              <a:t>　</a:t>
            </a:r>
            <a:endParaRPr lang="en-US" altLang="ja-JP"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70" name="角丸四角形 69"/>
          <p:cNvSpPr/>
          <p:nvPr/>
        </p:nvSpPr>
        <p:spPr>
          <a:xfrm>
            <a:off x="510292" y="2991005"/>
            <a:ext cx="6553448" cy="823277"/>
          </a:xfrm>
          <a:prstGeom prst="roundRect">
            <a:avLst>
              <a:gd name="adj" fmla="val 1299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pPr>
            <a:r>
              <a:rPr lang="ja-JP" altLang="en-US"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　　　　　　　　　　　　　　　　　</a:t>
            </a:r>
            <a:endParaRPr lang="en-US" altLang="ja-JP"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a:p>
            <a:pPr>
              <a:lnSpc>
                <a:spcPct val="150000"/>
              </a:lnSpc>
            </a:pPr>
            <a:endParaRPr lang="en-US" altLang="ja-JP" sz="4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a:p>
            <a:pPr>
              <a:lnSpc>
                <a:spcPct val="150000"/>
              </a:lnSpc>
            </a:pPr>
            <a:r>
              <a:rPr lang="ja-JP" altLang="en-US" sz="1400" dirty="0">
                <a:solidFill>
                  <a:srgbClr val="FF0000"/>
                </a:solidFill>
                <a:latin typeface="BIZ UDゴシック" panose="020B0400000000000000" pitchFamily="49" charset="-128"/>
                <a:ea typeface="BIZ UDゴシック" panose="020B0400000000000000" pitchFamily="49" charset="-128"/>
                <a:cs typeface="メイリオ" panose="020B0604030504040204" pitchFamily="50" charset="-128"/>
              </a:rPr>
              <a:t>ご自身で加入手続き</a:t>
            </a:r>
            <a:r>
              <a:rPr lang="ja-JP" altLang="en-US"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が必要です。手続き方法は住所地の役所にお問合せください。</a:t>
            </a:r>
            <a:r>
              <a:rPr kumimoji="1" lang="ja-JP" altLang="en-US" sz="1200" dirty="0">
                <a:solidFill>
                  <a:schemeClr val="tx1"/>
                </a:solidFill>
                <a:latin typeface="BIZ UDゴシック" panose="020B0400000000000000" pitchFamily="49" charset="-128"/>
                <a:ea typeface="BIZ UDゴシック" panose="020B0400000000000000" pitchFamily="49" charset="-128"/>
              </a:rPr>
              <a:t>　</a:t>
            </a:r>
            <a:endParaRPr lang="en-US" altLang="ja-JP"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71" name="角丸四角形 70"/>
          <p:cNvSpPr/>
          <p:nvPr/>
        </p:nvSpPr>
        <p:spPr>
          <a:xfrm>
            <a:off x="615931" y="3079372"/>
            <a:ext cx="2498008" cy="29041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latin typeface="BIZ UDゴシック" panose="020B0400000000000000" pitchFamily="49" charset="-128"/>
                <a:ea typeface="BIZ UDゴシック" panose="020B0400000000000000" pitchFamily="49" charset="-128"/>
                <a:cs typeface="メイリオ" panose="020B0604030504040204" pitchFamily="50" charset="-128"/>
              </a:rPr>
              <a:t>国民健康保険に切替える方</a:t>
            </a:r>
            <a:endParaRPr kumimoji="1" lang="ja-JP" altLang="en-US" sz="1400" b="1" dirty="0">
              <a:latin typeface="BIZ UDPゴシック" panose="020B0400000000000000" pitchFamily="50" charset="-128"/>
              <a:ea typeface="BIZ UDPゴシック" panose="020B0400000000000000" pitchFamily="50" charset="-128"/>
            </a:endParaRPr>
          </a:p>
        </p:txBody>
      </p:sp>
      <p:sp>
        <p:nvSpPr>
          <p:cNvPr id="72" name="角丸四角形 71"/>
          <p:cNvSpPr/>
          <p:nvPr/>
        </p:nvSpPr>
        <p:spPr>
          <a:xfrm>
            <a:off x="510292" y="3911814"/>
            <a:ext cx="6553448" cy="1112691"/>
          </a:xfrm>
          <a:prstGeom prst="roundRect">
            <a:avLst>
              <a:gd name="adj" fmla="val 1299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pPr>
            <a:r>
              <a:rPr lang="ja-JP" altLang="en-US"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　　　　　　　　　　　　　　　　　</a:t>
            </a:r>
            <a:endParaRPr lang="en-US" altLang="ja-JP"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a:p>
            <a:pPr>
              <a:lnSpc>
                <a:spcPct val="150000"/>
              </a:lnSpc>
            </a:pPr>
            <a:endParaRPr lang="en-US" altLang="ja-JP" sz="4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a:p>
            <a:pPr>
              <a:lnSpc>
                <a:spcPct val="150000"/>
              </a:lnSpc>
            </a:pPr>
            <a:r>
              <a:rPr lang="ja-JP" altLang="en-US" sz="1400" dirty="0">
                <a:solidFill>
                  <a:srgbClr val="FF0000"/>
                </a:solidFill>
                <a:latin typeface="BIZ UDゴシック" panose="020B0400000000000000" pitchFamily="49" charset="-128"/>
                <a:ea typeface="BIZ UDゴシック" panose="020B0400000000000000" pitchFamily="49" charset="-128"/>
              </a:rPr>
              <a:t>転職・加入先の会社を通じて</a:t>
            </a:r>
            <a:r>
              <a:rPr lang="ja-JP" altLang="en-US" sz="1200" dirty="0">
                <a:solidFill>
                  <a:schemeClr val="tx1"/>
                </a:solidFill>
                <a:latin typeface="BIZ UDゴシック" panose="020B0400000000000000" pitchFamily="49" charset="-128"/>
                <a:ea typeface="BIZ UDゴシック" panose="020B0400000000000000" pitchFamily="49" charset="-128"/>
              </a:rPr>
              <a:t>各健保組合等に「資格取得届」</a:t>
            </a:r>
            <a:r>
              <a:rPr lang="en-US" altLang="ja-JP" sz="1200" dirty="0">
                <a:solidFill>
                  <a:schemeClr val="tx1"/>
                </a:solidFill>
                <a:latin typeface="BIZ UDゴシック" panose="020B0400000000000000" pitchFamily="49" charset="-128"/>
                <a:ea typeface="BIZ UDゴシック" panose="020B0400000000000000" pitchFamily="49" charset="-128"/>
              </a:rPr>
              <a:t>(</a:t>
            </a:r>
            <a:r>
              <a:rPr lang="ja-JP" altLang="en-US" sz="1200" dirty="0">
                <a:solidFill>
                  <a:schemeClr val="tx1"/>
                </a:solidFill>
                <a:latin typeface="BIZ UDゴシック" panose="020B0400000000000000" pitchFamily="49" charset="-128"/>
                <a:ea typeface="BIZ UDゴシック" panose="020B0400000000000000" pitchFamily="49" charset="-128"/>
              </a:rPr>
              <a:t>扶養家族は「異動届」）</a:t>
            </a:r>
            <a:r>
              <a:rPr kumimoji="1" lang="ja-JP" altLang="en-US" sz="1200" dirty="0">
                <a:solidFill>
                  <a:schemeClr val="tx1"/>
                </a:solidFill>
                <a:latin typeface="BIZ UDゴシック" panose="020B0400000000000000" pitchFamily="49" charset="-128"/>
                <a:ea typeface="BIZ UDゴシック" panose="020B0400000000000000" pitchFamily="49" charset="-128"/>
              </a:rPr>
              <a:t>を提出することで加入手続きを行うことができます。　</a:t>
            </a:r>
            <a:endParaRPr lang="en-US" altLang="ja-JP"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73" name="角丸四角形 72"/>
          <p:cNvSpPr/>
          <p:nvPr/>
        </p:nvSpPr>
        <p:spPr>
          <a:xfrm>
            <a:off x="615930" y="4000181"/>
            <a:ext cx="4960781" cy="29041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latin typeface="BIZ UDゴシック" panose="020B0400000000000000" pitchFamily="49" charset="-128"/>
                <a:ea typeface="BIZ UDゴシック" panose="020B0400000000000000" pitchFamily="49" charset="-128"/>
                <a:cs typeface="メイリオ" panose="020B0604030504040204" pitchFamily="50" charset="-128"/>
              </a:rPr>
              <a:t>転職・家族の扶養に入る等で他の社会保険等に切替える方</a:t>
            </a:r>
            <a:endParaRPr kumimoji="1" lang="ja-JP" altLang="en-US" sz="1400" b="1" dirty="0">
              <a:latin typeface="BIZ UDPゴシック" panose="020B0400000000000000" pitchFamily="50" charset="-128"/>
              <a:ea typeface="BIZ UDPゴシック" panose="020B0400000000000000" pitchFamily="50" charset="-128"/>
            </a:endParaRPr>
          </a:p>
        </p:txBody>
      </p:sp>
      <p:sp>
        <p:nvSpPr>
          <p:cNvPr id="65" name="角丸四角形 64"/>
          <p:cNvSpPr/>
          <p:nvPr/>
        </p:nvSpPr>
        <p:spPr>
          <a:xfrm>
            <a:off x="336249" y="5324547"/>
            <a:ext cx="6870883" cy="2880446"/>
          </a:xfrm>
          <a:prstGeom prst="roundRect">
            <a:avLst>
              <a:gd name="adj" fmla="val 0"/>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pPr>
            <a:r>
              <a:rPr lang="ja-JP" altLang="en-US" sz="1400" b="1" dirty="0">
                <a:solidFill>
                  <a:srgbClr val="0070C0"/>
                </a:solidFill>
                <a:latin typeface="BIZ UDゴシック" panose="020B0400000000000000" pitchFamily="49" charset="-128"/>
                <a:ea typeface="BIZ UDゴシック" panose="020B0400000000000000" pitchFamily="49" charset="-128"/>
              </a:rPr>
              <a:t>　　マイナ保険証の資格情報の確認方法</a:t>
            </a:r>
            <a:endParaRPr lang="en-US" altLang="ja-JP" sz="1400" b="1" dirty="0">
              <a:solidFill>
                <a:srgbClr val="0070C0"/>
              </a:solidFill>
              <a:latin typeface="BIZ UDゴシック" panose="020B0400000000000000" pitchFamily="49" charset="-128"/>
              <a:ea typeface="BIZ UDゴシック" panose="020B0400000000000000" pitchFamily="49" charset="-128"/>
            </a:endParaRPr>
          </a:p>
        </p:txBody>
      </p:sp>
      <p:sp>
        <p:nvSpPr>
          <p:cNvPr id="90" name="角丸四角形 89"/>
          <p:cNvSpPr/>
          <p:nvPr/>
        </p:nvSpPr>
        <p:spPr>
          <a:xfrm>
            <a:off x="427506" y="5769201"/>
            <a:ext cx="6659914" cy="2111165"/>
          </a:xfrm>
          <a:prstGeom prst="roundRect">
            <a:avLst>
              <a:gd name="adj" fmla="val 5621"/>
            </a:avLst>
          </a:prstGeom>
          <a:solidFill>
            <a:schemeClr val="bg1"/>
          </a:solidFill>
          <a:ln w="28575">
            <a:solidFill>
              <a:srgbClr val="339EFF"/>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Bef>
                <a:spcPts val="800"/>
              </a:spcBef>
            </a:pPr>
            <a:r>
              <a:rPr kumimoji="1" lang="ja-JP" altLang="en-US" sz="1200" dirty="0">
                <a:solidFill>
                  <a:schemeClr val="tx1"/>
                </a:solidFill>
                <a:latin typeface="BIZ UDゴシック" panose="020B0400000000000000" pitchFamily="49" charset="-128"/>
                <a:ea typeface="BIZ UDゴシック" panose="020B0400000000000000" pitchFamily="49" charset="-128"/>
              </a:rPr>
              <a:t>　</a:t>
            </a:r>
            <a:endParaRPr lang="en-US" altLang="ja-JP"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pic>
        <p:nvPicPr>
          <p:cNvPr id="61" name="図 60"/>
          <p:cNvPicPr>
            <a:picLocks noChangeAspect="1"/>
          </p:cNvPicPr>
          <p:nvPr/>
        </p:nvPicPr>
        <p:blipFill>
          <a:blip r:embed="rId2"/>
          <a:stretch>
            <a:fillRect/>
          </a:stretch>
        </p:blipFill>
        <p:spPr>
          <a:xfrm>
            <a:off x="704414" y="5959193"/>
            <a:ext cx="2447345" cy="1688758"/>
          </a:xfrm>
          <a:prstGeom prst="rect">
            <a:avLst/>
          </a:prstGeom>
          <a:ln>
            <a:solidFill>
              <a:schemeClr val="bg1">
                <a:lumMod val="65000"/>
              </a:schemeClr>
            </a:solidFill>
          </a:ln>
        </p:spPr>
      </p:pic>
      <p:graphicFrame>
        <p:nvGraphicFramePr>
          <p:cNvPr id="67" name="表 66"/>
          <p:cNvGraphicFramePr>
            <a:graphicFrameLocks noGrp="1"/>
          </p:cNvGraphicFramePr>
          <p:nvPr>
            <p:extLst>
              <p:ext uri="{D42A27DB-BD31-4B8C-83A1-F6EECF244321}">
                <p14:modId xmlns:p14="http://schemas.microsoft.com/office/powerpoint/2010/main" val="3266613555"/>
              </p:ext>
            </p:extLst>
          </p:nvPr>
        </p:nvGraphicFramePr>
        <p:xfrm>
          <a:off x="3528388" y="6034995"/>
          <a:ext cx="2877332" cy="304800"/>
        </p:xfrm>
        <a:graphic>
          <a:graphicData uri="http://schemas.openxmlformats.org/drawingml/2006/table">
            <a:tbl>
              <a:tblPr firstRow="1" bandRow="1">
                <a:tableStyleId>{5C22544A-7EE6-4342-B048-85BDC9FD1C3A}</a:tableStyleId>
              </a:tblPr>
              <a:tblGrid>
                <a:gridCol w="362693">
                  <a:extLst>
                    <a:ext uri="{9D8B030D-6E8A-4147-A177-3AD203B41FA5}">
                      <a16:colId xmlns:a16="http://schemas.microsoft.com/office/drawing/2014/main" val="3915103935"/>
                    </a:ext>
                  </a:extLst>
                </a:gridCol>
                <a:gridCol w="2514639">
                  <a:extLst>
                    <a:ext uri="{9D8B030D-6E8A-4147-A177-3AD203B41FA5}">
                      <a16:colId xmlns:a16="http://schemas.microsoft.com/office/drawing/2014/main" val="185318796"/>
                    </a:ext>
                  </a:extLst>
                </a:gridCol>
              </a:tblGrid>
              <a:tr h="175448">
                <a:tc>
                  <a:txBody>
                    <a:bodyPr/>
                    <a:lstStyle/>
                    <a:p>
                      <a:r>
                        <a:rPr kumimoji="1" lang="ja-JP" altLang="en-US" sz="1400" dirty="0">
                          <a:solidFill>
                            <a:schemeClr val="bg1"/>
                          </a:solidFill>
                        </a:rPr>
                        <a:t>①</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a:txBody>
                    <a:bodyPr/>
                    <a:lstStyle/>
                    <a:p>
                      <a:r>
                        <a:rPr kumimoji="1" lang="ja-JP" altLang="en-US" sz="1400" dirty="0">
                          <a:solidFill>
                            <a:schemeClr val="accent1"/>
                          </a:solidFill>
                        </a:rPr>
                        <a:t>マイナポータルにログイン</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206512778"/>
                  </a:ext>
                </a:extLst>
              </a:tr>
            </a:tbl>
          </a:graphicData>
        </a:graphic>
      </p:graphicFrame>
      <p:graphicFrame>
        <p:nvGraphicFramePr>
          <p:cNvPr id="80" name="表 79"/>
          <p:cNvGraphicFramePr>
            <a:graphicFrameLocks noGrp="1"/>
          </p:cNvGraphicFramePr>
          <p:nvPr>
            <p:extLst>
              <p:ext uri="{D42A27DB-BD31-4B8C-83A1-F6EECF244321}">
                <p14:modId xmlns:p14="http://schemas.microsoft.com/office/powerpoint/2010/main" val="689318418"/>
              </p:ext>
            </p:extLst>
          </p:nvPr>
        </p:nvGraphicFramePr>
        <p:xfrm>
          <a:off x="3528388" y="6485373"/>
          <a:ext cx="2877332" cy="304800"/>
        </p:xfrm>
        <a:graphic>
          <a:graphicData uri="http://schemas.openxmlformats.org/drawingml/2006/table">
            <a:tbl>
              <a:tblPr firstRow="1" bandRow="1">
                <a:tableStyleId>{5C22544A-7EE6-4342-B048-85BDC9FD1C3A}</a:tableStyleId>
              </a:tblPr>
              <a:tblGrid>
                <a:gridCol w="351405">
                  <a:extLst>
                    <a:ext uri="{9D8B030D-6E8A-4147-A177-3AD203B41FA5}">
                      <a16:colId xmlns:a16="http://schemas.microsoft.com/office/drawing/2014/main" val="3915103935"/>
                    </a:ext>
                  </a:extLst>
                </a:gridCol>
                <a:gridCol w="2525927">
                  <a:extLst>
                    <a:ext uri="{9D8B030D-6E8A-4147-A177-3AD203B41FA5}">
                      <a16:colId xmlns:a16="http://schemas.microsoft.com/office/drawing/2014/main" val="185318796"/>
                    </a:ext>
                  </a:extLst>
                </a:gridCol>
              </a:tblGrid>
              <a:tr h="175448">
                <a:tc>
                  <a:txBody>
                    <a:bodyPr/>
                    <a:lstStyle/>
                    <a:p>
                      <a:r>
                        <a:rPr kumimoji="1" lang="ja-JP" altLang="en-US" sz="1400" dirty="0">
                          <a:solidFill>
                            <a:schemeClr val="bg1"/>
                          </a:solidFill>
                        </a:rPr>
                        <a:t>②</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a:txBody>
                    <a:bodyPr/>
                    <a:lstStyle/>
                    <a:p>
                      <a:r>
                        <a:rPr kumimoji="1" lang="ja-JP" altLang="en-US" sz="1400" dirty="0">
                          <a:solidFill>
                            <a:schemeClr val="accent1"/>
                          </a:solidFill>
                        </a:rPr>
                        <a:t>「健康保険証」をクリック</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206512778"/>
                  </a:ext>
                </a:extLst>
              </a:tr>
            </a:tbl>
          </a:graphicData>
        </a:graphic>
      </p:graphicFrame>
      <p:graphicFrame>
        <p:nvGraphicFramePr>
          <p:cNvPr id="81" name="表 80"/>
          <p:cNvGraphicFramePr>
            <a:graphicFrameLocks noGrp="1"/>
          </p:cNvGraphicFramePr>
          <p:nvPr>
            <p:extLst>
              <p:ext uri="{D42A27DB-BD31-4B8C-83A1-F6EECF244321}">
                <p14:modId xmlns:p14="http://schemas.microsoft.com/office/powerpoint/2010/main" val="320846734"/>
              </p:ext>
            </p:extLst>
          </p:nvPr>
        </p:nvGraphicFramePr>
        <p:xfrm>
          <a:off x="3528388" y="6950357"/>
          <a:ext cx="2877332" cy="304800"/>
        </p:xfrm>
        <a:graphic>
          <a:graphicData uri="http://schemas.openxmlformats.org/drawingml/2006/table">
            <a:tbl>
              <a:tblPr firstRow="1" bandRow="1">
                <a:tableStyleId>{5C22544A-7EE6-4342-B048-85BDC9FD1C3A}</a:tableStyleId>
              </a:tblPr>
              <a:tblGrid>
                <a:gridCol w="351405">
                  <a:extLst>
                    <a:ext uri="{9D8B030D-6E8A-4147-A177-3AD203B41FA5}">
                      <a16:colId xmlns:a16="http://schemas.microsoft.com/office/drawing/2014/main" val="3915103935"/>
                    </a:ext>
                  </a:extLst>
                </a:gridCol>
                <a:gridCol w="2525927">
                  <a:extLst>
                    <a:ext uri="{9D8B030D-6E8A-4147-A177-3AD203B41FA5}">
                      <a16:colId xmlns:a16="http://schemas.microsoft.com/office/drawing/2014/main" val="185318796"/>
                    </a:ext>
                  </a:extLst>
                </a:gridCol>
              </a:tblGrid>
              <a:tr h="175448">
                <a:tc>
                  <a:txBody>
                    <a:bodyPr/>
                    <a:lstStyle/>
                    <a:p>
                      <a:r>
                        <a:rPr kumimoji="1" lang="ja-JP" altLang="en-US" sz="1400" dirty="0">
                          <a:solidFill>
                            <a:schemeClr val="bg1"/>
                          </a:solidFill>
                        </a:rPr>
                        <a:t>③</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a:txBody>
                    <a:bodyPr/>
                    <a:lstStyle/>
                    <a:p>
                      <a:r>
                        <a:rPr kumimoji="1" lang="ja-JP" altLang="en-US" sz="1400" dirty="0">
                          <a:solidFill>
                            <a:schemeClr val="accent1"/>
                          </a:solidFill>
                        </a:rPr>
                        <a:t>最新の情報を確認</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206512778"/>
                  </a:ext>
                </a:extLst>
              </a:tr>
            </a:tbl>
          </a:graphicData>
        </a:graphic>
      </p:graphicFrame>
      <p:cxnSp>
        <p:nvCxnSpPr>
          <p:cNvPr id="82" name="カギ線コネクタ 81"/>
          <p:cNvCxnSpPr/>
          <p:nvPr/>
        </p:nvCxnSpPr>
        <p:spPr>
          <a:xfrm>
            <a:off x="3566289" y="7243156"/>
            <a:ext cx="336686" cy="208656"/>
          </a:xfrm>
          <a:prstGeom prst="bentConnector3">
            <a:avLst>
              <a:gd name="adj1" fmla="val 3994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92" name="テキスト ボックス 91"/>
          <p:cNvSpPr txBox="1"/>
          <p:nvPr/>
        </p:nvSpPr>
        <p:spPr>
          <a:xfrm>
            <a:off x="3865277" y="7325805"/>
            <a:ext cx="3197763" cy="461665"/>
          </a:xfrm>
          <a:prstGeom prst="rect">
            <a:avLst/>
          </a:prstGeom>
          <a:noFill/>
        </p:spPr>
        <p:txBody>
          <a:bodyPr wrap="square" rtlCol="0">
            <a:spAutoFit/>
          </a:bodyPr>
          <a:lstStyle/>
          <a:p>
            <a:pPr>
              <a:spcBef>
                <a:spcPts val="800"/>
              </a:spcBef>
            </a:pPr>
            <a:r>
              <a:rPr lang="ja-JP" altLang="en-US" sz="1200" dirty="0">
                <a:solidFill>
                  <a:srgbClr val="FF0000"/>
                </a:solidFill>
                <a:latin typeface="BIZ UDゴシック" panose="020B0400000000000000" pitchFamily="49" charset="-128"/>
                <a:ea typeface="BIZ UDゴシック" panose="020B0400000000000000" pitchFamily="49" charset="-128"/>
                <a:cs typeface="メイリオ" panose="020B0604030504040204" pitchFamily="50" charset="-128"/>
              </a:rPr>
              <a:t>新しい健康保険</a:t>
            </a:r>
            <a:r>
              <a:rPr lang="ja-JP" altLang="en-US" sz="1200" dirty="0">
                <a:latin typeface="BIZ UDゴシック" panose="020B0400000000000000" pitchFamily="49" charset="-128"/>
                <a:ea typeface="BIZ UDゴシック" panose="020B0400000000000000" pitchFamily="49" charset="-128"/>
                <a:cs typeface="メイリオ" panose="020B0604030504040204" pitchFamily="50" charset="-128"/>
              </a:rPr>
              <a:t>の情報が反映されていれば切替え手続きが完了しています。</a:t>
            </a:r>
            <a:endParaRPr lang="en-US" altLang="ja-JP" sz="1200" dirty="0">
              <a:latin typeface="BIZ UDゴシック" panose="020B0400000000000000" pitchFamily="49" charset="-128"/>
              <a:ea typeface="BIZ UDゴシック" panose="020B0400000000000000" pitchFamily="49" charset="-128"/>
              <a:cs typeface="メイリオ" panose="020B0604030504040204" pitchFamily="50" charset="-128"/>
            </a:endParaRPr>
          </a:p>
        </p:txBody>
      </p:sp>
      <p:pic>
        <p:nvPicPr>
          <p:cNvPr id="85" name="図 8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0283" y="5392708"/>
            <a:ext cx="578298" cy="720000"/>
          </a:xfrm>
          <a:prstGeom prst="rect">
            <a:avLst/>
          </a:prstGeom>
        </p:spPr>
      </p:pic>
      <p:sp>
        <p:nvSpPr>
          <p:cNvPr id="91" name="テキスト ボックス 90"/>
          <p:cNvSpPr txBox="1"/>
          <p:nvPr/>
        </p:nvSpPr>
        <p:spPr>
          <a:xfrm>
            <a:off x="365864" y="7898182"/>
            <a:ext cx="6690998" cy="246221"/>
          </a:xfrm>
          <a:prstGeom prst="rect">
            <a:avLst/>
          </a:prstGeom>
          <a:noFill/>
        </p:spPr>
        <p:txBody>
          <a:bodyPr wrap="square" rtlCol="0">
            <a:spAutoFit/>
          </a:bodyPr>
          <a:lstStyle/>
          <a:p>
            <a:pPr>
              <a:spcBef>
                <a:spcPts val="800"/>
              </a:spcBef>
            </a:pPr>
            <a:r>
              <a:rPr lang="en-US" altLang="ja-JP" sz="1000" dirty="0">
                <a:latin typeface="BIZ UDゴシック" panose="020B0400000000000000" pitchFamily="49" charset="-128"/>
                <a:ea typeface="BIZ UDゴシック" panose="020B0400000000000000" pitchFamily="49" charset="-128"/>
                <a:cs typeface="メイリオ" panose="020B0604030504040204" pitchFamily="50" charset="-128"/>
              </a:rPr>
              <a:t>※</a:t>
            </a:r>
            <a:r>
              <a:rPr lang="ja-JP" altLang="en-US" sz="1000" dirty="0">
                <a:latin typeface="BIZ UDゴシック" panose="020B0400000000000000" pitchFamily="49" charset="-128"/>
                <a:ea typeface="BIZ UDゴシック" panose="020B0400000000000000" pitchFamily="49" charset="-128"/>
                <a:cs typeface="メイリオ" panose="020B0604030504040204" pitchFamily="50" charset="-128"/>
              </a:rPr>
              <a:t>マイナポータルの画面の体裁については本案内作成時点のものとなります。</a:t>
            </a:r>
            <a:endParaRPr lang="en-US" altLang="ja-JP" sz="1000" dirty="0">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97" name="角丸四角形吹き出し 96"/>
          <p:cNvSpPr/>
          <p:nvPr/>
        </p:nvSpPr>
        <p:spPr>
          <a:xfrm>
            <a:off x="5438060" y="5453392"/>
            <a:ext cx="792407" cy="429890"/>
          </a:xfrm>
          <a:prstGeom prst="wedgeRoundRectCallout">
            <a:avLst>
              <a:gd name="adj1" fmla="val 62756"/>
              <a:gd name="adj2" fmla="val 4505"/>
              <a:gd name="adj3" fmla="val 16667"/>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98" name="テキスト ボックス 97"/>
          <p:cNvSpPr txBox="1"/>
          <p:nvPr/>
        </p:nvSpPr>
        <p:spPr>
          <a:xfrm>
            <a:off x="5447815" y="5429817"/>
            <a:ext cx="768138" cy="430887"/>
          </a:xfrm>
          <a:prstGeom prst="rect">
            <a:avLst/>
          </a:prstGeom>
          <a:noFill/>
        </p:spPr>
        <p:txBody>
          <a:bodyPr wrap="square" rtlCol="0">
            <a:spAutoFit/>
          </a:bodyPr>
          <a:lstStyle/>
          <a:p>
            <a:pPr>
              <a:spcBef>
                <a:spcPts val="800"/>
              </a:spcBef>
            </a:pPr>
            <a:r>
              <a:rPr lang="ja-JP" altLang="en-US" sz="1100" dirty="0">
                <a:latin typeface="BIZ UDゴシック" panose="020B0400000000000000" pitchFamily="49" charset="-128"/>
                <a:ea typeface="BIZ UDゴシック" panose="020B0400000000000000" pitchFamily="49" charset="-128"/>
                <a:cs typeface="メイリオ" panose="020B0604030504040204" pitchFamily="50" charset="-128"/>
              </a:rPr>
              <a:t>スマホで簡単！</a:t>
            </a:r>
            <a:endParaRPr lang="en-US" altLang="ja-JP" sz="1100" dirty="0">
              <a:latin typeface="BIZ UDゴシック" panose="020B0400000000000000" pitchFamily="49" charset="-128"/>
              <a:ea typeface="BIZ UDゴシック" panose="020B0400000000000000" pitchFamily="49" charset="-128"/>
              <a:cs typeface="メイリオ" panose="020B0604030504040204" pitchFamily="50" charset="-128"/>
            </a:endParaRPr>
          </a:p>
        </p:txBody>
      </p:sp>
      <p:grpSp>
        <p:nvGrpSpPr>
          <p:cNvPr id="12" name="グループ化 11"/>
          <p:cNvGrpSpPr/>
          <p:nvPr/>
        </p:nvGrpSpPr>
        <p:grpSpPr>
          <a:xfrm>
            <a:off x="203738" y="705015"/>
            <a:ext cx="7169476" cy="492443"/>
            <a:chOff x="203738" y="501813"/>
            <a:chExt cx="7169476" cy="492443"/>
          </a:xfrm>
        </p:grpSpPr>
        <p:sp>
          <p:nvSpPr>
            <p:cNvPr id="93" name="正方形/長方形 92"/>
            <p:cNvSpPr/>
            <p:nvPr/>
          </p:nvSpPr>
          <p:spPr>
            <a:xfrm flipV="1">
              <a:off x="330407" y="899559"/>
              <a:ext cx="6870883" cy="87691"/>
            </a:xfrm>
            <a:prstGeom prst="rect">
              <a:avLst/>
            </a:prstGeom>
            <a:solidFill>
              <a:srgbClr val="FFFF0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p:cNvSpPr/>
            <p:nvPr/>
          </p:nvSpPr>
          <p:spPr>
            <a:xfrm>
              <a:off x="203738" y="501813"/>
              <a:ext cx="7169476" cy="492443"/>
            </a:xfrm>
            <a:prstGeom prst="rect">
              <a:avLst/>
            </a:prstGeom>
            <a:noFill/>
            <a:ln>
              <a:noFill/>
            </a:ln>
          </p:spPr>
          <p:txBody>
            <a:bodyPr wrap="square" lIns="91440" tIns="45720" rIns="91440" bIns="4572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2600" b="1" dirty="0">
                  <a:ln w="12700" cmpd="sng">
                    <a:solidFill>
                      <a:srgbClr val="007BEA"/>
                    </a:solidFill>
                    <a:prstDash val="solid"/>
                  </a:ln>
                  <a:solidFill>
                    <a:srgbClr val="88C6FF"/>
                  </a:solidFill>
                  <a:effectLst>
                    <a:outerShdw blurRad="50800" dist="40000" dir="5400000" algn="tl" rotWithShape="0">
                      <a:srgbClr val="000000">
                        <a:shade val="5000"/>
                        <a:satMod val="120000"/>
                        <a:alpha val="33000"/>
                      </a:srgbClr>
                    </a:outerShdw>
                  </a:effectLst>
                  <a:latin typeface="BIZ UDゴシック" panose="020B0400000000000000" pitchFamily="49" charset="-128"/>
                  <a:ea typeface="BIZ UDゴシック" panose="020B0400000000000000" pitchFamily="49" charset="-128"/>
                  <a:cs typeface="メイリオ" panose="020B0604030504040204" pitchFamily="50" charset="-128"/>
                </a:rPr>
                <a:t>ご退職される方・家族の扶養削除をされる方へ</a:t>
              </a:r>
              <a:endParaRPr lang="en-US" altLang="ja-JP" sz="2600" b="1" dirty="0">
                <a:ln w="12700" cmpd="sng">
                  <a:solidFill>
                    <a:srgbClr val="007BEA"/>
                  </a:solidFill>
                  <a:prstDash val="solid"/>
                </a:ln>
                <a:solidFill>
                  <a:srgbClr val="88C6FF"/>
                </a:solidFill>
                <a:effectLst>
                  <a:outerShdw blurRad="50800" dist="40000" dir="5400000" algn="tl" rotWithShape="0">
                    <a:srgbClr val="000000">
                      <a:shade val="5000"/>
                      <a:satMod val="120000"/>
                      <a:alpha val="33000"/>
                    </a:srgbClr>
                  </a:outerShdw>
                </a:effectLst>
                <a:latin typeface="BIZ UDゴシック" panose="020B0400000000000000" pitchFamily="49" charset="-128"/>
                <a:ea typeface="BIZ UDゴシック" panose="020B0400000000000000" pitchFamily="49" charset="-128"/>
                <a:cs typeface="メイリオ" panose="020B0604030504040204" pitchFamily="50" charset="-128"/>
              </a:endParaRPr>
            </a:p>
          </p:txBody>
        </p:sp>
      </p:grpSp>
      <p:sp>
        <p:nvSpPr>
          <p:cNvPr id="103" name="テキスト ボックス 102"/>
          <p:cNvSpPr txBox="1"/>
          <p:nvPr/>
        </p:nvSpPr>
        <p:spPr>
          <a:xfrm>
            <a:off x="255708" y="411693"/>
            <a:ext cx="2668114" cy="307777"/>
          </a:xfrm>
          <a:prstGeom prst="rect">
            <a:avLst/>
          </a:prstGeom>
          <a:noFill/>
        </p:spPr>
        <p:txBody>
          <a:bodyPr wrap="square" rtlCol="0">
            <a:spAutoFit/>
          </a:bodyPr>
          <a:lstStyle/>
          <a:p>
            <a:pPr>
              <a:spcBef>
                <a:spcPts val="800"/>
              </a:spcBef>
            </a:pPr>
            <a:r>
              <a:rPr lang="ja-JP" altLang="en-US" sz="1400" dirty="0">
                <a:solidFill>
                  <a:srgbClr val="002060"/>
                </a:solidFill>
                <a:latin typeface="BIZ UDゴシック" panose="020B0400000000000000" pitchFamily="49" charset="-128"/>
                <a:ea typeface="BIZ UDゴシック" panose="020B0400000000000000" pitchFamily="49" charset="-128"/>
                <a:cs typeface="メイリオ" panose="020B0604030504040204" pitchFamily="50" charset="-128"/>
              </a:rPr>
              <a:t>健康保険組合からのお知らせ</a:t>
            </a:r>
            <a:endParaRPr lang="en-US" altLang="ja-JP" sz="1400" dirty="0">
              <a:solidFill>
                <a:srgbClr val="002060"/>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pic>
        <p:nvPicPr>
          <p:cNvPr id="104" name="図 10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6711" y="2498063"/>
            <a:ext cx="1336019" cy="891885"/>
          </a:xfrm>
          <a:prstGeom prst="rect">
            <a:avLst/>
          </a:prstGeom>
        </p:spPr>
      </p:pic>
      <p:grpSp>
        <p:nvGrpSpPr>
          <p:cNvPr id="4" name="グループ化 3"/>
          <p:cNvGrpSpPr/>
          <p:nvPr/>
        </p:nvGrpSpPr>
        <p:grpSpPr>
          <a:xfrm>
            <a:off x="203738" y="8437822"/>
            <a:ext cx="7169475" cy="2050476"/>
            <a:chOff x="330407" y="8392666"/>
            <a:chExt cx="6870883" cy="2050476"/>
          </a:xfrm>
        </p:grpSpPr>
        <p:sp>
          <p:nvSpPr>
            <p:cNvPr id="66" name="角丸四角形 65"/>
            <p:cNvSpPr/>
            <p:nvPr/>
          </p:nvSpPr>
          <p:spPr>
            <a:xfrm>
              <a:off x="330407" y="8392666"/>
              <a:ext cx="6870883" cy="2050476"/>
            </a:xfrm>
            <a:prstGeom prst="roundRect">
              <a:avLst>
                <a:gd name="adj" fmla="val 9091"/>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sz="1100" dirty="0">
                  <a:solidFill>
                    <a:schemeClr val="tx1"/>
                  </a:solidFill>
                  <a:latin typeface="BIZ UDPゴシック" panose="020B0400000000000000" pitchFamily="50" charset="-128"/>
                  <a:ea typeface="BIZ UDPゴシック" panose="020B0400000000000000" pitchFamily="50" charset="-128"/>
                </a:rPr>
                <a:t>　</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endParaRPr kumimoji="1" lang="en-US" altLang="ja-JP" sz="5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100" dirty="0">
                  <a:solidFill>
                    <a:schemeClr val="tx1"/>
                  </a:solidFill>
                  <a:latin typeface="BIZ UDPゴシック" panose="020B0400000000000000" pitchFamily="50" charset="-128"/>
                  <a:ea typeface="BIZ UDPゴシック" panose="020B0400000000000000" pitchFamily="50" charset="-128"/>
                </a:rPr>
                <a:t>　退職や扶養削除などで加入する健康保険が変更した場合は、</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200" dirty="0">
                  <a:solidFill>
                    <a:schemeClr val="tx1"/>
                  </a:solidFill>
                  <a:latin typeface="BIZ UDPゴシック" panose="020B0400000000000000" pitchFamily="50" charset="-128"/>
                  <a:ea typeface="BIZ UDPゴシック" panose="020B0400000000000000" pitchFamily="50" charset="-128"/>
                </a:rPr>
                <a:t>　</a:t>
              </a:r>
              <a:r>
                <a:rPr kumimoji="1" lang="ja-JP" altLang="en-US" sz="1400" dirty="0">
                  <a:solidFill>
                    <a:srgbClr val="FF0000"/>
                  </a:solidFill>
                  <a:latin typeface="BIZ UDPゴシック" panose="020B0400000000000000" pitchFamily="50" charset="-128"/>
                  <a:ea typeface="BIZ UDPゴシック" panose="020B0400000000000000" pitchFamily="50" charset="-128"/>
                </a:rPr>
                <a:t>新しい健康保険</a:t>
              </a:r>
              <a:r>
                <a:rPr kumimoji="1" lang="ja-JP" altLang="en-US" sz="1200" dirty="0">
                  <a:solidFill>
                    <a:schemeClr val="tx1"/>
                  </a:solidFill>
                  <a:latin typeface="BIZ UDPゴシック" panose="020B0400000000000000" pitchFamily="50" charset="-128"/>
                  <a:ea typeface="BIZ UDPゴシック" panose="020B0400000000000000" pitchFamily="50" charset="-128"/>
                </a:rPr>
                <a:t>から発行された「資格確認書」を使用してください。</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100" dirty="0">
                  <a:solidFill>
                    <a:schemeClr val="tx1"/>
                  </a:solidFill>
                  <a:latin typeface="BIZ UDPゴシック" panose="020B0400000000000000" pitchFamily="50" charset="-128"/>
                  <a:ea typeface="BIZ UDPゴシック" panose="020B0400000000000000" pitchFamily="50" charset="-128"/>
                </a:rPr>
                <a:t>　</a:t>
              </a:r>
              <a:endParaRPr kumimoji="1" lang="en-US" altLang="ja-JP" sz="600" dirty="0">
                <a:solidFill>
                  <a:schemeClr val="tx1"/>
                </a:solidFill>
                <a:latin typeface="BIZ UDPゴシック" panose="020B0400000000000000" pitchFamily="50" charset="-128"/>
                <a:ea typeface="BIZ UDPゴシック" panose="020B0400000000000000" pitchFamily="50" charset="-128"/>
              </a:endParaRPr>
            </a:p>
          </p:txBody>
        </p:sp>
        <p:sp>
          <p:nvSpPr>
            <p:cNvPr id="74" name="角丸四角形 73"/>
            <p:cNvSpPr/>
            <p:nvPr/>
          </p:nvSpPr>
          <p:spPr>
            <a:xfrm>
              <a:off x="510292" y="8524758"/>
              <a:ext cx="5438952" cy="290411"/>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latin typeface="BIZ UDゴシック" panose="020B0400000000000000" pitchFamily="49" charset="-128"/>
                  <a:ea typeface="BIZ UDゴシック" panose="020B0400000000000000" pitchFamily="49" charset="-128"/>
                </a:rPr>
                <a:t>マイナ保険証を使用せず「資格確認書」の発行を受けている方へ</a:t>
              </a:r>
              <a:endParaRPr kumimoji="1" lang="ja-JP" altLang="en-US" sz="1400" b="1" dirty="0">
                <a:latin typeface="BIZ UDPゴシック" panose="020B0400000000000000" pitchFamily="50" charset="-128"/>
                <a:ea typeface="BIZ UDPゴシック" panose="020B0400000000000000" pitchFamily="50" charset="-128"/>
              </a:endParaRPr>
            </a:p>
          </p:txBody>
        </p:sp>
        <p:sp>
          <p:nvSpPr>
            <p:cNvPr id="96" name="角丸四角形 95"/>
            <p:cNvSpPr/>
            <p:nvPr/>
          </p:nvSpPr>
          <p:spPr>
            <a:xfrm>
              <a:off x="559485" y="9408964"/>
              <a:ext cx="5608145" cy="902299"/>
            </a:xfrm>
            <a:prstGeom prst="roundRect">
              <a:avLst>
                <a:gd name="adj"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ct val="150000"/>
                </a:lnSpc>
              </a:pPr>
              <a:endParaRPr lang="en-US" altLang="ja-JP"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grpSp>
          <p:nvGrpSpPr>
            <p:cNvPr id="16" name="グループ化 15"/>
            <p:cNvGrpSpPr/>
            <p:nvPr/>
          </p:nvGrpSpPr>
          <p:grpSpPr>
            <a:xfrm>
              <a:off x="613942" y="9546409"/>
              <a:ext cx="452070" cy="584775"/>
              <a:chOff x="659098" y="9659299"/>
              <a:chExt cx="452070" cy="584775"/>
            </a:xfrm>
          </p:grpSpPr>
          <p:sp>
            <p:nvSpPr>
              <p:cNvPr id="11" name="二等辺三角形 10"/>
              <p:cNvSpPr/>
              <p:nvPr/>
            </p:nvSpPr>
            <p:spPr>
              <a:xfrm>
                <a:off x="708589" y="9809634"/>
                <a:ext cx="330511" cy="304941"/>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テキスト ボックス 93"/>
              <p:cNvSpPr txBox="1"/>
              <p:nvPr/>
            </p:nvSpPr>
            <p:spPr>
              <a:xfrm>
                <a:off x="659098" y="9659299"/>
                <a:ext cx="452070" cy="584775"/>
              </a:xfrm>
              <a:prstGeom prst="rect">
                <a:avLst/>
              </a:prstGeom>
              <a:noFill/>
            </p:spPr>
            <p:txBody>
              <a:bodyPr wrap="square" rtlCol="0">
                <a:spAutoFit/>
              </a:bodyPr>
              <a:lstStyle/>
              <a:p>
                <a:pPr algn="ctr">
                  <a:spcBef>
                    <a:spcPts val="800"/>
                  </a:spcBef>
                </a:pPr>
                <a:r>
                  <a:rPr lang="ja-JP" altLang="en-US" sz="3200" dirty="0">
                    <a:latin typeface="HGS創英角ﾎﾟｯﾌﾟ体" panose="040B0A00000000000000" pitchFamily="50" charset="-128"/>
                    <a:ea typeface="HGS創英角ﾎﾟｯﾌﾟ体" panose="040B0A00000000000000" pitchFamily="50" charset="-128"/>
                    <a:cs typeface="メイリオ" panose="020B0604030504040204" pitchFamily="50" charset="-128"/>
                  </a:rPr>
                  <a:t>⚠</a:t>
                </a:r>
                <a:endParaRPr lang="en-US" altLang="ja-JP" sz="3200" dirty="0">
                  <a:latin typeface="HGS創英角ﾎﾟｯﾌﾟ体" panose="040B0A00000000000000" pitchFamily="50" charset="-128"/>
                  <a:ea typeface="HGS創英角ﾎﾟｯﾌﾟ体" panose="040B0A00000000000000" pitchFamily="50" charset="-128"/>
                  <a:cs typeface="メイリオ" panose="020B0604030504040204" pitchFamily="50" charset="-128"/>
                </a:endParaRPr>
              </a:p>
            </p:txBody>
          </p:sp>
        </p:grpSp>
        <p:sp>
          <p:nvSpPr>
            <p:cNvPr id="95" name="テキスト ボックス 94"/>
            <p:cNvSpPr txBox="1"/>
            <p:nvPr/>
          </p:nvSpPr>
          <p:spPr>
            <a:xfrm>
              <a:off x="981173" y="9542269"/>
              <a:ext cx="5092249" cy="646331"/>
            </a:xfrm>
            <a:prstGeom prst="rect">
              <a:avLst/>
            </a:prstGeom>
            <a:noFill/>
          </p:spPr>
          <p:txBody>
            <a:bodyPr wrap="square" rtlCol="0">
              <a:spAutoFit/>
            </a:bodyPr>
            <a:lstStyle/>
            <a:p>
              <a:pPr>
                <a:spcBef>
                  <a:spcPts val="800"/>
                </a:spcBef>
              </a:pPr>
              <a:r>
                <a:rPr kumimoji="1" lang="ja-JP" altLang="en-US" sz="1200" dirty="0">
                  <a:latin typeface="BIZ UDPゴシック" panose="020B0400000000000000" pitchFamily="50" charset="-128"/>
                  <a:ea typeface="BIZ UDPゴシック" panose="020B0400000000000000" pitchFamily="50" charset="-128"/>
                </a:rPr>
                <a:t>ＴＪＫの「資格確認書」は</a:t>
              </a:r>
              <a:r>
                <a:rPr kumimoji="1" lang="ja-JP" altLang="en-US" sz="1200" dirty="0">
                  <a:solidFill>
                    <a:srgbClr val="FF0000"/>
                  </a:solidFill>
                  <a:latin typeface="BIZ UDPゴシック" panose="020B0400000000000000" pitchFamily="50" charset="-128"/>
                  <a:ea typeface="BIZ UDPゴシック" panose="020B0400000000000000" pitchFamily="50" charset="-128"/>
                </a:rPr>
                <a:t>退職日（扶養削除日）までしか使えません</a:t>
              </a:r>
              <a:r>
                <a:rPr kumimoji="1" lang="ja-JP" altLang="en-US" sz="1200" dirty="0">
                  <a:latin typeface="BIZ UDPゴシック" panose="020B0400000000000000" pitchFamily="50" charset="-128"/>
                  <a:ea typeface="BIZ UDPゴシック" panose="020B0400000000000000" pitchFamily="50" charset="-128"/>
                </a:rPr>
                <a:t>。翌日以降に使用した</a:t>
              </a:r>
              <a:r>
                <a:rPr lang="ja-JP" altLang="en-US" sz="1200" dirty="0">
                  <a:latin typeface="BIZ UDゴシック" panose="020B0400000000000000" pitchFamily="49" charset="-128"/>
                  <a:ea typeface="BIZ UDゴシック" panose="020B0400000000000000" pitchFamily="49" charset="-128"/>
                </a:rPr>
                <a:t>場合は</a:t>
              </a:r>
              <a:r>
                <a:rPr lang="ja-JP" altLang="en-US" sz="1200" dirty="0">
                  <a:solidFill>
                    <a:srgbClr val="FF0000"/>
                  </a:solidFill>
                  <a:latin typeface="BIZ UDゴシック" panose="020B0400000000000000" pitchFamily="49" charset="-128"/>
                  <a:ea typeface="BIZ UDゴシック" panose="020B0400000000000000" pitchFamily="49" charset="-128"/>
                  <a:cs typeface="メイリオ" panose="020B0604030504040204" pitchFamily="50" charset="-128"/>
                </a:rPr>
                <a:t>「無資格診療」</a:t>
              </a:r>
              <a:r>
                <a:rPr lang="ja-JP" altLang="en-US" sz="1200" dirty="0">
                  <a:latin typeface="BIZ UDゴシック" panose="020B0400000000000000" pitchFamily="49" charset="-128"/>
                  <a:ea typeface="BIZ UDゴシック" panose="020B0400000000000000" pitchFamily="49" charset="-128"/>
                  <a:cs typeface="メイリオ" panose="020B0604030504040204" pitchFamily="50" charset="-128"/>
                </a:rPr>
                <a:t>となり、ＴＪＫが立替えた医療費は後日返還いただきます</a:t>
              </a:r>
              <a:r>
                <a:rPr lang="en-US" altLang="ja-JP" sz="1200" dirty="0">
                  <a:latin typeface="BIZ UDゴシック" panose="020B0400000000000000" pitchFamily="49" charset="-128"/>
                  <a:ea typeface="BIZ UDゴシック" panose="020B0400000000000000" pitchFamily="49" charset="-128"/>
                  <a:cs typeface="メイリオ" panose="020B0604030504040204" pitchFamily="50" charset="-128"/>
                </a:rPr>
                <a:t>(</a:t>
              </a:r>
              <a:r>
                <a:rPr lang="ja-JP" altLang="en-US" sz="1200" dirty="0">
                  <a:latin typeface="BIZ UDゴシック" panose="020B0400000000000000" pitchFamily="49" charset="-128"/>
                  <a:ea typeface="BIZ UDゴシック" panose="020B0400000000000000" pitchFamily="49" charset="-128"/>
                  <a:cs typeface="メイリオ" panose="020B0604030504040204" pitchFamily="50" charset="-128"/>
                </a:rPr>
                <a:t>受診月の３ヶ月後以降にご自宅へ納付書を送付）。</a:t>
              </a:r>
              <a:endParaRPr lang="en-US" altLang="ja-JP" sz="1200" dirty="0">
                <a:latin typeface="BIZ UDゴシック" panose="020B0400000000000000" pitchFamily="49" charset="-128"/>
                <a:ea typeface="BIZ UDゴシック" panose="020B0400000000000000" pitchFamily="49" charset="-128"/>
                <a:cs typeface="メイリオ" panose="020B0604030504040204" pitchFamily="50" charset="-128"/>
              </a:endParaRPr>
            </a:p>
          </p:txBody>
        </p:sp>
        <p:grpSp>
          <p:nvGrpSpPr>
            <p:cNvPr id="14" name="グループ化 13"/>
            <p:cNvGrpSpPr/>
            <p:nvPr/>
          </p:nvGrpSpPr>
          <p:grpSpPr>
            <a:xfrm>
              <a:off x="6290315" y="9078265"/>
              <a:ext cx="818026" cy="1271932"/>
              <a:chOff x="6194951" y="8899088"/>
              <a:chExt cx="818026" cy="1271932"/>
            </a:xfrm>
          </p:grpSpPr>
          <p:grpSp>
            <p:nvGrpSpPr>
              <p:cNvPr id="99" name="グループ化 98"/>
              <p:cNvGrpSpPr/>
              <p:nvPr/>
            </p:nvGrpSpPr>
            <p:grpSpPr>
              <a:xfrm>
                <a:off x="6194951" y="9040010"/>
                <a:ext cx="818026" cy="1131010"/>
                <a:chOff x="3908533" y="1354152"/>
                <a:chExt cx="651342" cy="900552"/>
              </a:xfrm>
            </p:grpSpPr>
            <p:pic>
              <p:nvPicPr>
                <p:cNvPr id="100" name="図 99"/>
                <p:cNvPicPr>
                  <a:picLocks noChangeAspect="1"/>
                </p:cNvPicPr>
                <p:nvPr/>
              </p:nvPicPr>
              <p:blipFill>
                <a:blip r:embed="rId5"/>
                <a:stretch>
                  <a:fillRect/>
                </a:stretch>
              </p:blipFill>
              <p:spPr>
                <a:xfrm>
                  <a:off x="3908533" y="1354152"/>
                  <a:ext cx="651342" cy="900552"/>
                </a:xfrm>
                <a:prstGeom prst="rect">
                  <a:avLst/>
                </a:prstGeom>
                <a:ln>
                  <a:solidFill>
                    <a:schemeClr val="tx1"/>
                  </a:solidFill>
                </a:ln>
              </p:spPr>
            </p:pic>
            <p:sp>
              <p:nvSpPr>
                <p:cNvPr id="101" name="テキスト ボックス 100"/>
                <p:cNvSpPr txBox="1"/>
                <p:nvPr/>
              </p:nvSpPr>
              <p:spPr>
                <a:xfrm>
                  <a:off x="3994476" y="1395470"/>
                  <a:ext cx="497803" cy="103512"/>
                </a:xfrm>
                <a:prstGeom prst="rect">
                  <a:avLst/>
                </a:prstGeom>
                <a:solidFill>
                  <a:schemeClr val="bg1"/>
                </a:solidFill>
              </p:spPr>
              <p:txBody>
                <a:bodyPr wrap="square" lIns="0" tIns="0" rIns="0" bIns="0" rtlCol="0" anchor="ctr" anchorCtr="0">
                  <a:spAutoFit/>
                </a:bodyPr>
                <a:lstStyle/>
                <a:p>
                  <a:r>
                    <a:rPr kumimoji="1" lang="ja-JP" altLang="en-US" sz="900" dirty="0"/>
                    <a:t>資格確認書</a:t>
                  </a:r>
                </a:p>
              </p:txBody>
            </p:sp>
          </p:grpSp>
          <p:pic>
            <p:nvPicPr>
              <p:cNvPr id="102" name="図 101"/>
              <p:cNvPicPr>
                <a:picLocks noChangeAspect="1"/>
              </p:cNvPicPr>
              <p:nvPr/>
            </p:nvPicPr>
            <p:blipFill rotWithShape="1">
              <a:blip r:embed="rId6" cstate="print">
                <a:extLst>
                  <a:ext uri="{28A0092B-C50C-407E-A947-70E740481C1C}">
                    <a14:useLocalDpi xmlns:a14="http://schemas.microsoft.com/office/drawing/2010/main" val="0"/>
                  </a:ext>
                </a:extLst>
              </a:blip>
              <a:srcRect r="77305"/>
              <a:stretch/>
            </p:blipFill>
            <p:spPr>
              <a:xfrm>
                <a:off x="6333100" y="9914552"/>
                <a:ext cx="595195" cy="256468"/>
              </a:xfrm>
              <a:prstGeom prst="rect">
                <a:avLst/>
              </a:prstGeom>
            </p:spPr>
          </p:pic>
          <p:sp>
            <p:nvSpPr>
              <p:cNvPr id="108" name="テキスト ボックス 107"/>
              <p:cNvSpPr txBox="1"/>
              <p:nvPr/>
            </p:nvSpPr>
            <p:spPr>
              <a:xfrm>
                <a:off x="6209302" y="8899088"/>
                <a:ext cx="759588" cy="1200329"/>
              </a:xfrm>
              <a:prstGeom prst="rect">
                <a:avLst/>
              </a:prstGeom>
              <a:noFill/>
            </p:spPr>
            <p:txBody>
              <a:bodyPr wrap="square" rtlCol="0">
                <a:spAutoFit/>
              </a:bodyPr>
              <a:lstStyle/>
              <a:p>
                <a:pPr algn="ctr">
                  <a:spcBef>
                    <a:spcPts val="800"/>
                  </a:spcBef>
                </a:pPr>
                <a:r>
                  <a:rPr lang="en-US" altLang="ja-JP" sz="7200" b="1" dirty="0">
                    <a:solidFill>
                      <a:srgbClr val="FF0000"/>
                    </a:solidFill>
                    <a:latin typeface="BIZ UDゴシック" panose="020B0400000000000000" pitchFamily="49" charset="-128"/>
                    <a:ea typeface="BIZ UDゴシック" panose="020B0400000000000000" pitchFamily="49" charset="-128"/>
                    <a:cs typeface="メイリオ" panose="020B0604030504040204" pitchFamily="50" charset="-128"/>
                  </a:rPr>
                  <a:t>×</a:t>
                </a:r>
              </a:p>
            </p:txBody>
          </p:sp>
        </p:grpSp>
        <p:pic>
          <p:nvPicPr>
            <p:cNvPr id="109" name="図 108"/>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5871229" y="8435729"/>
              <a:ext cx="881054" cy="877390"/>
            </a:xfrm>
            <a:prstGeom prst="rect">
              <a:avLst/>
            </a:prstGeom>
          </p:spPr>
        </p:pic>
      </p:grpSp>
      <p:pic>
        <p:nvPicPr>
          <p:cNvPr id="110" name="図 10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74210" y="159594"/>
            <a:ext cx="3099004" cy="303062"/>
          </a:xfrm>
          <a:prstGeom prst="rect">
            <a:avLst/>
          </a:prstGeom>
        </p:spPr>
      </p:pic>
      <p:sp>
        <p:nvSpPr>
          <p:cNvPr id="5" name="テキスト ボックス 4"/>
          <p:cNvSpPr txBox="1"/>
          <p:nvPr/>
        </p:nvSpPr>
        <p:spPr>
          <a:xfrm>
            <a:off x="280588" y="2529275"/>
            <a:ext cx="844952" cy="523220"/>
          </a:xfrm>
          <a:prstGeom prst="rect">
            <a:avLst/>
          </a:prstGeom>
          <a:noFill/>
        </p:spPr>
        <p:txBody>
          <a:bodyPr wrap="square" rtlCol="0">
            <a:spAutoFit/>
          </a:bodyPr>
          <a:lstStyle/>
          <a:p>
            <a:r>
              <a:rPr kumimoji="1" lang="ja-JP" altLang="en-US" sz="2800" b="1" dirty="0">
                <a:solidFill>
                  <a:srgbClr val="4897CF"/>
                </a:solidFill>
                <a:latin typeface="HGS創英角ｺﾞｼｯｸUB" panose="020B0900000000000000" pitchFamily="50" charset="-128"/>
                <a:ea typeface="HGS創英角ｺﾞｼｯｸUB" panose="020B0900000000000000" pitchFamily="50" charset="-128"/>
              </a:rPr>
              <a:t>１</a:t>
            </a:r>
          </a:p>
        </p:txBody>
      </p:sp>
      <p:sp>
        <p:nvSpPr>
          <p:cNvPr id="44" name="テキスト ボックス 43"/>
          <p:cNvSpPr txBox="1"/>
          <p:nvPr/>
        </p:nvSpPr>
        <p:spPr>
          <a:xfrm>
            <a:off x="301198" y="5207549"/>
            <a:ext cx="844952" cy="523220"/>
          </a:xfrm>
          <a:prstGeom prst="rect">
            <a:avLst/>
          </a:prstGeom>
          <a:noFill/>
        </p:spPr>
        <p:txBody>
          <a:bodyPr wrap="square" rtlCol="0">
            <a:spAutoFit/>
          </a:bodyPr>
          <a:lstStyle/>
          <a:p>
            <a:r>
              <a:rPr kumimoji="1" lang="ja-JP" altLang="en-US" sz="2800" b="1" dirty="0">
                <a:solidFill>
                  <a:srgbClr val="4897CF"/>
                </a:solidFill>
                <a:latin typeface="HGS創英角ｺﾞｼｯｸUB" panose="020B0900000000000000" pitchFamily="50" charset="-128"/>
                <a:ea typeface="HGS創英角ｺﾞｼｯｸUB" panose="020B0900000000000000" pitchFamily="50" charset="-128"/>
              </a:rPr>
              <a:t>２</a:t>
            </a:r>
          </a:p>
        </p:txBody>
      </p:sp>
    </p:spTree>
    <p:extLst>
      <p:ext uri="{BB962C8B-B14F-4D97-AF65-F5344CB8AC3E}">
        <p14:creationId xmlns:p14="http://schemas.microsoft.com/office/powerpoint/2010/main" val="26882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203739" y="317585"/>
            <a:ext cx="7169475" cy="6679023"/>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61" name="テキスト ボックス 60"/>
          <p:cNvSpPr txBox="1"/>
          <p:nvPr/>
        </p:nvSpPr>
        <p:spPr>
          <a:xfrm>
            <a:off x="1391048" y="10209407"/>
            <a:ext cx="4806547" cy="253916"/>
          </a:xfrm>
          <a:prstGeom prst="rect">
            <a:avLst/>
          </a:prstGeom>
          <a:noFill/>
        </p:spPr>
        <p:txBody>
          <a:bodyPr wrap="square" rtlCol="0">
            <a:spAutoFit/>
          </a:bodyPr>
          <a:lstStyle/>
          <a:p>
            <a:pPr>
              <a:spcBef>
                <a:spcPts val="800"/>
              </a:spcBef>
            </a:pPr>
            <a:r>
              <a:rPr lang="ja-JP" altLang="en-US" sz="1050" dirty="0">
                <a:latin typeface="BIZ UDゴシック" panose="020B0400000000000000" pitchFamily="49" charset="-128"/>
                <a:ea typeface="BIZ UDゴシック" panose="020B0400000000000000" pitchFamily="49" charset="-128"/>
                <a:cs typeface="メイリオ" panose="020B0604030504040204" pitchFamily="50" charset="-128"/>
              </a:rPr>
              <a:t>給付グループ　☎０３－３２３９－９８１７（平日９：００～１７：００）</a:t>
            </a:r>
            <a:endParaRPr lang="en-US" altLang="ja-JP" sz="1050" dirty="0">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37" name="角丸四角形 36"/>
          <p:cNvSpPr/>
          <p:nvPr/>
        </p:nvSpPr>
        <p:spPr>
          <a:xfrm>
            <a:off x="331111" y="541492"/>
            <a:ext cx="6896699" cy="3353616"/>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Bef>
                <a:spcPts val="800"/>
              </a:spcBef>
            </a:pPr>
            <a:r>
              <a:rPr lang="ja-JP" altLang="en-US" sz="1400" b="1" dirty="0">
                <a:solidFill>
                  <a:srgbClr val="0070C0"/>
                </a:solidFill>
                <a:latin typeface="BIZ UDゴシック" panose="020B0400000000000000" pitchFamily="49" charset="-128"/>
                <a:ea typeface="BIZ UDゴシック" panose="020B0400000000000000" pitchFamily="49" charset="-128"/>
              </a:rPr>
              <a:t>　　退職後、やむを得ず切替え手続き前に受診をする場合</a:t>
            </a:r>
            <a:r>
              <a:rPr kumimoji="1" lang="ja-JP" altLang="en-US" sz="1400" dirty="0">
                <a:solidFill>
                  <a:srgbClr val="0070C0"/>
                </a:solidFill>
                <a:latin typeface="BIZ UDゴシック" panose="020B0400000000000000" pitchFamily="49" charset="-128"/>
                <a:ea typeface="BIZ UDゴシック" panose="020B0400000000000000" pitchFamily="49" charset="-128"/>
              </a:rPr>
              <a:t>　</a:t>
            </a:r>
            <a:endParaRPr lang="en-US" altLang="ja-JP" sz="1400" dirty="0">
              <a:solidFill>
                <a:srgbClr val="0070C0"/>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38" name="角丸四角形 37"/>
          <p:cNvSpPr/>
          <p:nvPr/>
        </p:nvSpPr>
        <p:spPr>
          <a:xfrm>
            <a:off x="400149" y="900190"/>
            <a:ext cx="6679510" cy="1147506"/>
          </a:xfrm>
          <a:prstGeom prst="roundRect">
            <a:avLst>
              <a:gd name="adj" fmla="val 1299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pPr>
            <a:endParaRPr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endParaRPr lang="en-US" altLang="ja-JP" sz="4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lang="ja-JP" altLang="en-US" sz="1400" dirty="0">
                <a:solidFill>
                  <a:srgbClr val="FF0000"/>
                </a:solidFill>
                <a:latin typeface="BIZ UDゴシック" panose="020B0400000000000000" pitchFamily="49" charset="-128"/>
                <a:ea typeface="BIZ UDゴシック" panose="020B0400000000000000" pitchFamily="49" charset="-128"/>
              </a:rPr>
              <a:t>そのまま受診してください</a:t>
            </a:r>
            <a:r>
              <a:rPr lang="ja-JP" altLang="en-US" sz="1200" dirty="0">
                <a:solidFill>
                  <a:schemeClr val="tx1"/>
                </a:solidFill>
                <a:latin typeface="BIZ UDゴシック" panose="020B0400000000000000" pitchFamily="49" charset="-128"/>
                <a:ea typeface="BIZ UDゴシック" panose="020B0400000000000000" pitchFamily="49" charset="-128"/>
              </a:rPr>
              <a:t>。ＴＪＫが一時的に医療費を立替えます。ただし、後日ＴＪＫから納付書が届きますので</a:t>
            </a:r>
            <a:r>
              <a:rPr lang="en-US" altLang="ja-JP" sz="800" dirty="0">
                <a:solidFill>
                  <a:schemeClr val="tx1"/>
                </a:solidFill>
                <a:latin typeface="BIZ UDゴシック" panose="020B0400000000000000" pitchFamily="49" charset="-128"/>
                <a:ea typeface="BIZ UDゴシック" panose="020B0400000000000000" pitchFamily="49" charset="-128"/>
              </a:rPr>
              <a:t>(※)</a:t>
            </a:r>
            <a:r>
              <a:rPr lang="ja-JP" altLang="en-US" sz="1200" dirty="0" err="1">
                <a:solidFill>
                  <a:schemeClr val="tx1"/>
                </a:solidFill>
                <a:latin typeface="BIZ UDゴシック" panose="020B0400000000000000" pitchFamily="49" charset="-128"/>
                <a:ea typeface="BIZ UDゴシック" panose="020B0400000000000000" pitchFamily="49" charset="-128"/>
              </a:rPr>
              <a:t>、</a:t>
            </a:r>
            <a:r>
              <a:rPr lang="ja-JP" altLang="en-US" sz="1200" dirty="0">
                <a:solidFill>
                  <a:schemeClr val="tx1"/>
                </a:solidFill>
                <a:latin typeface="BIZ UDゴシック" panose="020B0400000000000000" pitchFamily="49" charset="-128"/>
                <a:ea typeface="BIZ UDゴシック" panose="020B0400000000000000" pitchFamily="49" charset="-128"/>
              </a:rPr>
              <a:t>立替えた医療費は返還ください</a:t>
            </a:r>
            <a:r>
              <a:rPr lang="en-US" altLang="ja-JP" sz="1200" dirty="0">
                <a:solidFill>
                  <a:schemeClr val="tx1"/>
                </a:solidFill>
                <a:latin typeface="BIZ UDゴシック" panose="020B0400000000000000" pitchFamily="49" charset="-128"/>
                <a:ea typeface="BIZ UDゴシック" panose="020B0400000000000000" pitchFamily="49" charset="-128"/>
              </a:rPr>
              <a:t>(</a:t>
            </a:r>
            <a:r>
              <a:rPr lang="ja-JP" altLang="en-US" sz="1200" dirty="0">
                <a:solidFill>
                  <a:schemeClr val="tx1"/>
                </a:solidFill>
                <a:latin typeface="BIZ UDゴシック" panose="020B0400000000000000" pitchFamily="49" charset="-128"/>
                <a:ea typeface="BIZ UDゴシック" panose="020B0400000000000000" pitchFamily="49" charset="-128"/>
              </a:rPr>
              <a:t>受診月の３ヶ月後以降）。</a:t>
            </a:r>
            <a:endParaRPr lang="en-US" altLang="ja-JP"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39" name="角丸四角形 38"/>
          <p:cNvSpPr/>
          <p:nvPr/>
        </p:nvSpPr>
        <p:spPr>
          <a:xfrm>
            <a:off x="507819" y="1015482"/>
            <a:ext cx="4308612" cy="29041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受診日時点でＴＪＫの資格情報のままであるとき</a:t>
            </a:r>
            <a:endParaRPr kumimoji="1" lang="ja-JP" altLang="en-US" sz="1400" b="1" dirty="0">
              <a:solidFill>
                <a:schemeClr val="bg1"/>
              </a:solidFill>
              <a:latin typeface="BIZ UDPゴシック" panose="020B0400000000000000" pitchFamily="50" charset="-128"/>
              <a:ea typeface="BIZ UDPゴシック" panose="020B0400000000000000" pitchFamily="50" charset="-128"/>
            </a:endParaRPr>
          </a:p>
        </p:txBody>
      </p:sp>
      <p:sp>
        <p:nvSpPr>
          <p:cNvPr id="40" name="角丸四角形 39"/>
          <p:cNvSpPr/>
          <p:nvPr/>
        </p:nvSpPr>
        <p:spPr>
          <a:xfrm>
            <a:off x="400149" y="2142914"/>
            <a:ext cx="6679510" cy="1147506"/>
          </a:xfrm>
          <a:prstGeom prst="roundRect">
            <a:avLst>
              <a:gd name="adj" fmla="val 1299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pPr>
            <a:endParaRPr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endParaRPr lang="en-US" altLang="ja-JP" sz="4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lang="ja-JP" altLang="en-US" sz="1400" dirty="0">
                <a:solidFill>
                  <a:srgbClr val="FF0000"/>
                </a:solidFill>
                <a:latin typeface="BIZ UDゴシック" panose="020B0400000000000000" pitchFamily="49" charset="-128"/>
                <a:ea typeface="BIZ UDゴシック" panose="020B0400000000000000" pitchFamily="49" charset="-128"/>
              </a:rPr>
              <a:t>医療費は全額自費となります</a:t>
            </a:r>
            <a:r>
              <a:rPr lang="ja-JP" altLang="en-US" sz="1200" dirty="0">
                <a:solidFill>
                  <a:schemeClr val="tx1"/>
                </a:solidFill>
                <a:latin typeface="BIZ UDゴシック" panose="020B0400000000000000" pitchFamily="49" charset="-128"/>
                <a:ea typeface="BIZ UDゴシック" panose="020B0400000000000000" pitchFamily="49" charset="-128"/>
              </a:rPr>
              <a:t>。マイナ保険証に有効な健康保険情報の登録が無ければ、医療機関窓口で提示しても健康保険情報を確認することはできません。</a:t>
            </a:r>
            <a:endParaRPr lang="en-US" altLang="ja-JP"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42" name="角丸四角形 41"/>
          <p:cNvSpPr/>
          <p:nvPr/>
        </p:nvSpPr>
        <p:spPr>
          <a:xfrm>
            <a:off x="507818" y="2258206"/>
            <a:ext cx="5182773" cy="29041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受診日時点でいずれの健康保険の資格情報も登録がないとき</a:t>
            </a:r>
            <a:endParaRPr kumimoji="1" lang="ja-JP" altLang="en-US" sz="1400" b="1" dirty="0">
              <a:solidFill>
                <a:schemeClr val="bg1"/>
              </a:solidFill>
              <a:latin typeface="BIZ UDPゴシック" panose="020B0400000000000000" pitchFamily="50" charset="-128"/>
              <a:ea typeface="BIZ UDPゴシック" panose="020B0400000000000000" pitchFamily="50" charset="-128"/>
            </a:endParaRPr>
          </a:p>
        </p:txBody>
      </p:sp>
      <p:sp>
        <p:nvSpPr>
          <p:cNvPr id="43" name="テキスト ボックス 42"/>
          <p:cNvSpPr txBox="1"/>
          <p:nvPr/>
        </p:nvSpPr>
        <p:spPr>
          <a:xfrm>
            <a:off x="411079" y="3356246"/>
            <a:ext cx="6819706" cy="400110"/>
          </a:xfrm>
          <a:prstGeom prst="rect">
            <a:avLst/>
          </a:prstGeom>
          <a:noFill/>
        </p:spPr>
        <p:txBody>
          <a:bodyPr wrap="square" rtlCol="0">
            <a:spAutoFit/>
          </a:bodyPr>
          <a:lstStyle/>
          <a:p>
            <a:pPr>
              <a:spcBef>
                <a:spcPts val="800"/>
              </a:spcBef>
            </a:pPr>
            <a:r>
              <a:rPr lang="en-US" altLang="ja-JP" sz="1000" dirty="0">
                <a:latin typeface="BIZ UDゴシック" panose="020B0400000000000000" pitchFamily="49" charset="-128"/>
                <a:ea typeface="BIZ UDゴシック" panose="020B0400000000000000" pitchFamily="49" charset="-128"/>
                <a:cs typeface="メイリオ" panose="020B0604030504040204" pitchFamily="50" charset="-128"/>
              </a:rPr>
              <a:t>※</a:t>
            </a:r>
            <a:r>
              <a:rPr lang="ja-JP" altLang="en-US" sz="1000" dirty="0">
                <a:latin typeface="BIZ UDゴシック" panose="020B0400000000000000" pitchFamily="49" charset="-128"/>
                <a:ea typeface="BIZ UDゴシック" panose="020B0400000000000000" pitchFamily="49" charset="-128"/>
                <a:cs typeface="メイリオ" panose="020B0604030504040204" pitchFamily="50" charset="-128"/>
              </a:rPr>
              <a:t> 医療機関等から医療費の請求書（レセプト）が届いてから発送します。また複数の医療機関等を受診した場合、レセプトの到着時期により複数回、納付書が届く場合があります。</a:t>
            </a:r>
            <a:endParaRPr lang="en-US" altLang="ja-JP" sz="1000" dirty="0">
              <a:latin typeface="BIZ UDゴシック" panose="020B0400000000000000" pitchFamily="49" charset="-128"/>
              <a:ea typeface="BIZ UDゴシック" panose="020B0400000000000000" pitchFamily="49" charset="-128"/>
              <a:cs typeface="メイリオ" panose="020B0604030504040204" pitchFamily="50" charset="-128"/>
            </a:endParaRPr>
          </a:p>
        </p:txBody>
      </p:sp>
      <p:grpSp>
        <p:nvGrpSpPr>
          <p:cNvPr id="4" name="グループ化 3"/>
          <p:cNvGrpSpPr/>
          <p:nvPr/>
        </p:nvGrpSpPr>
        <p:grpSpPr>
          <a:xfrm>
            <a:off x="331936" y="4015534"/>
            <a:ext cx="6898122" cy="2767146"/>
            <a:chOff x="318401" y="4612295"/>
            <a:chExt cx="6898122" cy="2586426"/>
          </a:xfrm>
        </p:grpSpPr>
        <p:sp>
          <p:nvSpPr>
            <p:cNvPr id="58" name="角丸四角形 57"/>
            <p:cNvSpPr/>
            <p:nvPr/>
          </p:nvSpPr>
          <p:spPr>
            <a:xfrm>
              <a:off x="319823" y="4725554"/>
              <a:ext cx="6896700" cy="2473167"/>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pPr>
              <a:endParaRPr lang="en-US" altLang="ja-JP" sz="400" b="1" dirty="0">
                <a:solidFill>
                  <a:srgbClr val="0070C0"/>
                </a:solidFill>
                <a:latin typeface="BIZ UDゴシック" panose="020B0400000000000000" pitchFamily="49" charset="-128"/>
                <a:ea typeface="BIZ UDゴシック" panose="020B0400000000000000" pitchFamily="49" charset="-128"/>
              </a:endParaRPr>
            </a:p>
            <a:p>
              <a:pPr>
                <a:lnSpc>
                  <a:spcPct val="150000"/>
                </a:lnSpc>
              </a:pPr>
              <a:endParaRPr lang="en-US" altLang="ja-JP" sz="400" b="1" dirty="0">
                <a:solidFill>
                  <a:srgbClr val="0070C0"/>
                </a:solidFill>
                <a:latin typeface="BIZ UDゴシック" panose="020B0400000000000000" pitchFamily="49" charset="-128"/>
                <a:ea typeface="BIZ UDゴシック" panose="020B0400000000000000" pitchFamily="49" charset="-128"/>
              </a:endParaRPr>
            </a:p>
            <a:p>
              <a:pPr>
                <a:lnSpc>
                  <a:spcPct val="150000"/>
                </a:lnSpc>
              </a:pPr>
              <a:endParaRPr lang="en-US" altLang="ja-JP" sz="400" b="1" dirty="0">
                <a:solidFill>
                  <a:srgbClr val="0070C0"/>
                </a:solidFill>
                <a:latin typeface="BIZ UDゴシック" panose="020B0400000000000000" pitchFamily="49" charset="-128"/>
                <a:ea typeface="BIZ UDゴシック" panose="020B0400000000000000" pitchFamily="49" charset="-128"/>
              </a:endParaRPr>
            </a:p>
            <a:p>
              <a:pPr>
                <a:lnSpc>
                  <a:spcPct val="150000"/>
                </a:lnSpc>
              </a:pPr>
              <a:r>
                <a:rPr lang="ja-JP" altLang="en-US" sz="1400" b="1" dirty="0">
                  <a:solidFill>
                    <a:srgbClr val="0070C0"/>
                  </a:solidFill>
                  <a:latin typeface="BIZ UDゴシック" panose="020B0400000000000000" pitchFamily="49" charset="-128"/>
                  <a:ea typeface="BIZ UDゴシック" panose="020B0400000000000000" pitchFamily="49" charset="-128"/>
                </a:rPr>
                <a:t>Ｑ１．立替えた医療費はどこに請求すればいいですか。</a:t>
              </a:r>
              <a:endParaRPr lang="en-US" altLang="ja-JP" sz="1400" b="1" dirty="0">
                <a:solidFill>
                  <a:srgbClr val="0070C0"/>
                </a:solidFill>
                <a:latin typeface="BIZ UDゴシック" panose="020B0400000000000000" pitchFamily="49" charset="-128"/>
                <a:ea typeface="BIZ UDゴシック" panose="020B0400000000000000" pitchFamily="49" charset="-128"/>
              </a:endParaRPr>
            </a:p>
            <a:p>
              <a:pPr>
                <a:spcBef>
                  <a:spcPts val="800"/>
                </a:spcBef>
              </a:pPr>
              <a:r>
                <a:rPr lang="ja-JP" altLang="en-US" sz="1200" dirty="0">
                  <a:solidFill>
                    <a:srgbClr val="FF0000"/>
                  </a:solidFill>
                  <a:latin typeface="BIZ UDゴシック" panose="020B0400000000000000" pitchFamily="49" charset="-128"/>
                  <a:ea typeface="BIZ UDゴシック" panose="020B0400000000000000" pitchFamily="49" charset="-128"/>
                  <a:cs typeface="メイリオ" panose="020B0604030504040204" pitchFamily="50" charset="-128"/>
                </a:rPr>
                <a:t>ＴＪＫに返還した医療費</a:t>
              </a:r>
              <a:r>
                <a:rPr lang="ja-JP" altLang="en-US"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や、医療機関等で</a:t>
              </a:r>
              <a:r>
                <a:rPr lang="ja-JP" altLang="en-US" sz="1200" dirty="0">
                  <a:solidFill>
                    <a:srgbClr val="FF0000"/>
                  </a:solidFill>
                  <a:latin typeface="BIZ UDゴシック" panose="020B0400000000000000" pitchFamily="49" charset="-128"/>
                  <a:ea typeface="BIZ UDゴシック" panose="020B0400000000000000" pitchFamily="49" charset="-128"/>
                  <a:cs typeface="メイリオ" panose="020B0604030504040204" pitchFamily="50" charset="-128"/>
                </a:rPr>
                <a:t>全額負担した医療費の７割（または８割）</a:t>
              </a:r>
              <a:r>
                <a:rPr lang="ja-JP" altLang="en-US"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は受診日時点で加入している健康保険に「療養費」としてご自身で請求できます。ただし「療養費」の請求権には時効があるため、詳細は新しく加入した健康保険にご確認ください。</a:t>
              </a:r>
              <a:endParaRPr lang="en-US" altLang="ja-JP"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a:p>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endParaRPr kumimoji="1" lang="en-US" altLang="ja-JP" sz="1400" b="1"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kumimoji="1" lang="ja-JP" altLang="en-US" sz="1400" b="1" dirty="0">
                  <a:solidFill>
                    <a:srgbClr val="0070C0"/>
                  </a:solidFill>
                  <a:latin typeface="BIZ UDゴシック" panose="020B0400000000000000" pitchFamily="49" charset="-128"/>
                  <a:ea typeface="BIZ UDゴシック" panose="020B0400000000000000" pitchFamily="49" charset="-128"/>
                </a:rPr>
                <a:t>Ｑ２．子どもが就職していたが、扶養削除の手続きを忘れていました。</a:t>
              </a:r>
              <a:endParaRPr kumimoji="1" lang="en-US" altLang="ja-JP" sz="1400" b="1" dirty="0">
                <a:solidFill>
                  <a:srgbClr val="0070C0"/>
                </a:solidFill>
                <a:latin typeface="BIZ UDゴシック" panose="020B0400000000000000" pitchFamily="49" charset="-128"/>
                <a:ea typeface="BIZ UDゴシック" panose="020B0400000000000000" pitchFamily="49" charset="-128"/>
              </a:endParaRPr>
            </a:p>
            <a:p>
              <a:pPr>
                <a:lnSpc>
                  <a:spcPct val="150000"/>
                </a:lnSpc>
              </a:pPr>
              <a:endParaRPr kumimoji="1" lang="en-US" altLang="ja-JP" sz="400" b="1" dirty="0">
                <a:solidFill>
                  <a:srgbClr val="0070C0"/>
                </a:solidFill>
                <a:latin typeface="BIZ UDゴシック" panose="020B0400000000000000" pitchFamily="49" charset="-128"/>
                <a:ea typeface="BIZ UDゴシック" panose="020B0400000000000000" pitchFamily="49" charset="-128"/>
              </a:endParaRPr>
            </a:p>
            <a:p>
              <a:r>
                <a:rPr kumimoji="1" lang="ja-JP" altLang="en-US" sz="1200" dirty="0">
                  <a:solidFill>
                    <a:srgbClr val="FF0000"/>
                  </a:solidFill>
                  <a:latin typeface="BIZ UDゴシック" panose="020B0400000000000000" pitchFamily="49" charset="-128"/>
                  <a:ea typeface="BIZ UDゴシック" panose="020B0400000000000000" pitchFamily="49" charset="-128"/>
                </a:rPr>
                <a:t>就職日に遡って</a:t>
              </a:r>
              <a:r>
                <a:rPr kumimoji="1" lang="ja-JP" altLang="en-US" sz="1200" dirty="0">
                  <a:solidFill>
                    <a:schemeClr val="tx1"/>
                  </a:solidFill>
                  <a:latin typeface="BIZ UDゴシック" panose="020B0400000000000000" pitchFamily="49" charset="-128"/>
                  <a:ea typeface="BIZ UDゴシック" panose="020B0400000000000000" pitchFamily="49" charset="-128"/>
                </a:rPr>
                <a:t>扶養削除になります。遡り期間に医療機関等を受診していた場合は、医療費を返還いただきます。</a:t>
              </a:r>
              <a:r>
                <a:rPr kumimoji="1" lang="ja-JP" altLang="en-US" sz="1200" dirty="0">
                  <a:solidFill>
                    <a:srgbClr val="FF0000"/>
                  </a:solidFill>
                  <a:latin typeface="BIZ UDゴシック" panose="020B0400000000000000" pitchFamily="49" charset="-128"/>
                  <a:ea typeface="BIZ UDゴシック" panose="020B0400000000000000" pitchFamily="49" charset="-128"/>
                </a:rPr>
                <a:t>ＴＪＫに返還後</a:t>
              </a:r>
              <a:r>
                <a:rPr kumimoji="1" lang="ja-JP" altLang="en-US" sz="1200" dirty="0">
                  <a:solidFill>
                    <a:schemeClr val="tx1"/>
                  </a:solidFill>
                  <a:latin typeface="BIZ UDゴシック" panose="020B0400000000000000" pitchFamily="49" charset="-128"/>
                  <a:ea typeface="BIZ UDゴシック" panose="020B0400000000000000" pitchFamily="49" charset="-128"/>
                </a:rPr>
                <a:t>、新しく加入した健康保険に療養費の請求を行ってください。</a:t>
              </a:r>
            </a:p>
            <a:p>
              <a:r>
                <a:rPr kumimoji="1" lang="ja-JP" altLang="en-US" sz="1200" dirty="0">
                  <a:solidFill>
                    <a:schemeClr val="tx1"/>
                  </a:solidFill>
                  <a:latin typeface="BIZ UDPゴシック" panose="020B0400000000000000" pitchFamily="50" charset="-128"/>
                  <a:ea typeface="BIZ UDPゴシック" panose="020B0400000000000000" pitchFamily="50" charset="-128"/>
                </a:rPr>
                <a:t>ただし「療養費」の請求権には時効があるため、詳細は新しく加入した健康保険にご確認ください。</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33" name="角丸四角形 32"/>
            <p:cNvSpPr/>
            <p:nvPr/>
          </p:nvSpPr>
          <p:spPr>
            <a:xfrm>
              <a:off x="318401" y="4725290"/>
              <a:ext cx="6896700" cy="278519"/>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lnSpc>
                  <a:spcPct val="150000"/>
                </a:lnSpc>
              </a:pP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p:txBody>
        </p:sp>
        <p:sp>
          <p:nvSpPr>
            <p:cNvPr id="55" name="角丸四角形 54"/>
            <p:cNvSpPr/>
            <p:nvPr/>
          </p:nvSpPr>
          <p:spPr>
            <a:xfrm>
              <a:off x="2418630" y="4612295"/>
              <a:ext cx="2515186" cy="45745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よくあるご質問</a:t>
              </a:r>
              <a:endParaRPr kumimoji="1" lang="en-US" altLang="ja-JP" sz="1400" b="1" u="sng" dirty="0">
                <a:solidFill>
                  <a:schemeClr val="bg1"/>
                </a:solidFill>
                <a:latin typeface="BIZ UDPゴシック" panose="020B0400000000000000" pitchFamily="50" charset="-128"/>
                <a:ea typeface="BIZ UDPゴシック" panose="020B0400000000000000" pitchFamily="50" charset="-128"/>
              </a:endParaRPr>
            </a:p>
          </p:txBody>
        </p:sp>
        <p:pic>
          <p:nvPicPr>
            <p:cNvPr id="9" name="図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7951" y="4657630"/>
              <a:ext cx="622722" cy="737593"/>
            </a:xfrm>
            <a:prstGeom prst="rect">
              <a:avLst/>
            </a:prstGeom>
          </p:spPr>
        </p:pic>
      </p:grpSp>
      <p:pic>
        <p:nvPicPr>
          <p:cNvPr id="46" name="図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5529" y="9834644"/>
            <a:ext cx="3631233" cy="355111"/>
          </a:xfrm>
          <a:prstGeom prst="rect">
            <a:avLst/>
          </a:prstGeom>
        </p:spPr>
      </p:pic>
      <p:pic>
        <p:nvPicPr>
          <p:cNvPr id="11" name="図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8000" y="491314"/>
            <a:ext cx="1350267" cy="758954"/>
          </a:xfrm>
          <a:prstGeom prst="rect">
            <a:avLst/>
          </a:prstGeom>
        </p:spPr>
      </p:pic>
      <p:grpSp>
        <p:nvGrpSpPr>
          <p:cNvPr id="2" name="グループ化 1"/>
          <p:cNvGrpSpPr/>
          <p:nvPr/>
        </p:nvGrpSpPr>
        <p:grpSpPr>
          <a:xfrm>
            <a:off x="195151" y="7058660"/>
            <a:ext cx="7178063" cy="2705433"/>
            <a:chOff x="195151" y="7227995"/>
            <a:chExt cx="7149561" cy="2705433"/>
          </a:xfrm>
        </p:grpSpPr>
        <p:sp>
          <p:nvSpPr>
            <p:cNvPr id="81" name="正方形/長方形 80"/>
            <p:cNvSpPr/>
            <p:nvPr/>
          </p:nvSpPr>
          <p:spPr>
            <a:xfrm>
              <a:off x="195151" y="7228408"/>
              <a:ext cx="7149561" cy="2705020"/>
            </a:xfrm>
            <a:prstGeom prst="rect">
              <a:avLst/>
            </a:prstGeom>
            <a:solidFill>
              <a:schemeClr val="accent5">
                <a:lumMod val="20000"/>
                <a:lumOff val="80000"/>
              </a:schemeClr>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102" name="正方形/長方形 101"/>
            <p:cNvSpPr>
              <a:spLocks noChangeAspect="1"/>
            </p:cNvSpPr>
            <p:nvPr/>
          </p:nvSpPr>
          <p:spPr>
            <a:xfrm>
              <a:off x="343704" y="9503387"/>
              <a:ext cx="6877312" cy="331252"/>
            </a:xfrm>
            <a:prstGeom prst="rect">
              <a:avLst/>
            </a:prstGeom>
            <a:solidFill>
              <a:srgbClr val="FFFFCC"/>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000" dirty="0">
                <a:solidFill>
                  <a:schemeClr val="tx1"/>
                </a:solidFill>
                <a:latin typeface="BIZ UDPゴシック" panose="020B0400000000000000" pitchFamily="50" charset="-128"/>
                <a:ea typeface="BIZ UDPゴシック" panose="020B0400000000000000" pitchFamily="50" charset="-128"/>
              </a:endParaRPr>
            </a:p>
          </p:txBody>
        </p:sp>
        <p:sp>
          <p:nvSpPr>
            <p:cNvPr id="105" name="テキスト ボックス 104"/>
            <p:cNvSpPr txBox="1"/>
            <p:nvPr/>
          </p:nvSpPr>
          <p:spPr>
            <a:xfrm>
              <a:off x="321848" y="9539019"/>
              <a:ext cx="6643552" cy="246221"/>
            </a:xfrm>
            <a:prstGeom prst="rect">
              <a:avLst/>
            </a:prstGeom>
            <a:noFill/>
          </p:spPr>
          <p:txBody>
            <a:bodyPr wrap="square" rtlCol="0">
              <a:spAutoFit/>
            </a:bodyPr>
            <a:lstStyle/>
            <a:p>
              <a:r>
                <a:rPr lang="ja-JP" altLang="en-US" sz="1000" dirty="0">
                  <a:latin typeface="BIZ UDゴシック" panose="020B0400000000000000" pitchFamily="49" charset="-128"/>
                  <a:ea typeface="BIZ UDゴシック" panose="020B0400000000000000" pitchFamily="49" charset="-128"/>
                </a:rPr>
                <a:t>●申請書 「本人　高額療養費・一部負担還元金　家族　高額療養費・家族療養費付加金　支給申請書」</a:t>
              </a:r>
            </a:p>
          </p:txBody>
        </p:sp>
        <p:sp>
          <p:nvSpPr>
            <p:cNvPr id="48" name="テキスト ボックス 47"/>
            <p:cNvSpPr txBox="1"/>
            <p:nvPr/>
          </p:nvSpPr>
          <p:spPr>
            <a:xfrm>
              <a:off x="299270" y="9273636"/>
              <a:ext cx="6478081" cy="246221"/>
            </a:xfrm>
            <a:prstGeom prst="rect">
              <a:avLst/>
            </a:prstGeom>
            <a:noFill/>
          </p:spPr>
          <p:txBody>
            <a:bodyPr wrap="square" rtlCol="0">
              <a:spAutoFit/>
            </a:bodyPr>
            <a:lstStyle/>
            <a:p>
              <a:pPr>
                <a:spcBef>
                  <a:spcPts val="800"/>
                </a:spcBef>
              </a:pPr>
              <a:r>
                <a:rPr lang="ja-JP" altLang="en-US" sz="1000" dirty="0">
                  <a:latin typeface="BIZ UDゴシック" panose="020B0400000000000000" pitchFamily="49" charset="-128"/>
                  <a:ea typeface="BIZ UDゴシック" panose="020B0400000000000000" pitchFamily="49" charset="-128"/>
                  <a:cs typeface="メイリオ" panose="020B0604030504040204" pitchFamily="50" charset="-128"/>
                </a:rPr>
                <a:t>申請書の印刷はＴＪＫホームページから</a:t>
              </a:r>
              <a:endParaRPr lang="en-US" altLang="ja-JP" sz="1000" dirty="0">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26" name="正方形/長方形 25"/>
            <p:cNvSpPr/>
            <p:nvPr/>
          </p:nvSpPr>
          <p:spPr>
            <a:xfrm>
              <a:off x="203739" y="7227995"/>
              <a:ext cx="5497150" cy="41242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bg1"/>
                  </a:solidFill>
                  <a:latin typeface="BIZ UDゴシック" panose="020B0400000000000000" pitchFamily="49" charset="-128"/>
                  <a:ea typeface="BIZ UDゴシック" panose="020B0400000000000000" pitchFamily="49" charset="-128"/>
                </a:rPr>
                <a:t>■退職日までに高額療養費・付加金の給付を受けていない方へ</a:t>
              </a:r>
              <a:endParaRPr kumimoji="1" lang="en-US" altLang="ja-JP" sz="1400" b="1" dirty="0">
                <a:solidFill>
                  <a:schemeClr val="bg1"/>
                </a:solidFill>
                <a:latin typeface="BIZ UDゴシック" panose="020B0400000000000000" pitchFamily="49" charset="-128"/>
                <a:ea typeface="BIZ UDゴシック" panose="020B0400000000000000" pitchFamily="49" charset="-128"/>
              </a:endParaRPr>
            </a:p>
          </p:txBody>
        </p:sp>
        <p:sp>
          <p:nvSpPr>
            <p:cNvPr id="27" name="角丸四角形 26"/>
            <p:cNvSpPr/>
            <p:nvPr/>
          </p:nvSpPr>
          <p:spPr>
            <a:xfrm>
              <a:off x="324316" y="7767704"/>
              <a:ext cx="6896700" cy="1504296"/>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pPr>
              <a:endParaRPr lang="en-US" altLang="ja-JP" sz="1000" b="1" dirty="0">
                <a:solidFill>
                  <a:srgbClr val="0070C0"/>
                </a:solidFill>
                <a:latin typeface="BIZ UDゴシック" panose="020B0400000000000000" pitchFamily="49" charset="-128"/>
                <a:ea typeface="BIZ UDゴシック" panose="020B0400000000000000" pitchFamily="49" charset="-128"/>
              </a:endParaRPr>
            </a:p>
          </p:txBody>
        </p:sp>
        <p:sp>
          <p:nvSpPr>
            <p:cNvPr id="101" name="テキスト ボックス 100"/>
            <p:cNvSpPr txBox="1"/>
            <p:nvPr/>
          </p:nvSpPr>
          <p:spPr>
            <a:xfrm>
              <a:off x="446026" y="8702105"/>
              <a:ext cx="6777457" cy="518091"/>
            </a:xfrm>
            <a:prstGeom prst="rect">
              <a:avLst/>
            </a:prstGeom>
            <a:noFill/>
          </p:spPr>
          <p:txBody>
            <a:bodyPr wrap="square" rtlCol="0">
              <a:spAutoFit/>
            </a:bodyPr>
            <a:lstStyle/>
            <a:p>
              <a:pPr>
                <a:spcBef>
                  <a:spcPts val="800"/>
                </a:spcBef>
              </a:pPr>
              <a:r>
                <a:rPr lang="en-US" altLang="ja-JP" sz="1050" dirty="0">
                  <a:latin typeface="BIZ UDゴシック" panose="020B0400000000000000" pitchFamily="49" charset="-128"/>
                  <a:ea typeface="BIZ UDゴシック" panose="020B0400000000000000" pitchFamily="49" charset="-128"/>
                  <a:cs typeface="メイリオ" panose="020B0604030504040204" pitchFamily="50" charset="-128"/>
                </a:rPr>
                <a:t>※</a:t>
              </a:r>
              <a:r>
                <a:rPr lang="ja-JP" altLang="en-US" sz="1050" dirty="0">
                  <a:latin typeface="BIZ UDゴシック" panose="020B0400000000000000" pitchFamily="49" charset="-128"/>
                  <a:ea typeface="BIZ UDゴシック" panose="020B0400000000000000" pitchFamily="49" charset="-128"/>
                  <a:cs typeface="メイリオ" panose="020B0604030504040204" pitchFamily="50" charset="-128"/>
                </a:rPr>
                <a:t>１ 自費を除く保険適用の医療費が２０，０００円を超えたとき</a:t>
              </a:r>
              <a:r>
                <a:rPr lang="ja-JP" altLang="en-US" sz="900" dirty="0">
                  <a:latin typeface="BIZ UDゴシック" panose="020B0400000000000000" pitchFamily="49" charset="-128"/>
                  <a:ea typeface="BIZ UDゴシック" panose="020B0400000000000000" pitchFamily="49" charset="-128"/>
                  <a:cs typeface="メイリオ" panose="020B0604030504040204" pitchFamily="50" charset="-128"/>
                </a:rPr>
                <a:t>（１００円未満切捨・１，０００円未満不支給）</a:t>
              </a:r>
              <a:endParaRPr lang="en-US" altLang="ja-JP" sz="1050" dirty="0">
                <a:latin typeface="BIZ UDゴシック" panose="020B0400000000000000" pitchFamily="49" charset="-128"/>
                <a:ea typeface="BIZ UDゴシック" panose="020B0400000000000000" pitchFamily="49" charset="-128"/>
                <a:cs typeface="メイリオ" panose="020B0604030504040204" pitchFamily="50" charset="-128"/>
              </a:endParaRPr>
            </a:p>
            <a:p>
              <a:pPr>
                <a:spcBef>
                  <a:spcPts val="800"/>
                </a:spcBef>
              </a:pPr>
              <a:r>
                <a:rPr lang="en-US" altLang="ja-JP" sz="1050" dirty="0">
                  <a:latin typeface="BIZ UDゴシック" panose="020B0400000000000000" pitchFamily="49" charset="-128"/>
                  <a:ea typeface="BIZ UDゴシック" panose="020B0400000000000000" pitchFamily="49" charset="-128"/>
                  <a:cs typeface="メイリオ" panose="020B0604030504040204" pitchFamily="50" charset="-128"/>
                </a:rPr>
                <a:t>※</a:t>
              </a:r>
              <a:r>
                <a:rPr lang="ja-JP" altLang="en-US" sz="1050" dirty="0">
                  <a:latin typeface="BIZ UDゴシック" panose="020B0400000000000000" pitchFamily="49" charset="-128"/>
                  <a:ea typeface="BIZ UDゴシック" panose="020B0400000000000000" pitchFamily="49" charset="-128"/>
                  <a:cs typeface="メイリオ" panose="020B0604030504040204" pitchFamily="50" charset="-128"/>
                </a:rPr>
                <a:t>２ 給付金は受診月の３ヶ月後以降のお支払となります。</a:t>
              </a:r>
              <a:endParaRPr lang="en-US" altLang="ja-JP" sz="1050" dirty="0">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25" name="角丸四角形 24"/>
            <p:cNvSpPr/>
            <p:nvPr/>
          </p:nvSpPr>
          <p:spPr>
            <a:xfrm>
              <a:off x="437432" y="7868517"/>
              <a:ext cx="6679510" cy="813936"/>
            </a:xfrm>
            <a:prstGeom prst="roundRect">
              <a:avLst>
                <a:gd name="adj" fmla="val 1299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spcBef>
                  <a:spcPts val="800"/>
                </a:spcBef>
              </a:pPr>
              <a:r>
                <a:rPr lang="ja-JP" altLang="en-US"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在職中に会社を通じて自動払されていた「高額療養費・付加金」は、退職により個人振込となるため</a:t>
              </a:r>
              <a:r>
                <a:rPr lang="ja-JP" altLang="en-US" sz="1200" dirty="0">
                  <a:solidFill>
                    <a:srgbClr val="FF0000"/>
                  </a:solidFill>
                  <a:latin typeface="BIZ UDゴシック" panose="020B0400000000000000" pitchFamily="49" charset="-128"/>
                  <a:ea typeface="BIZ UDゴシック" panose="020B0400000000000000" pitchFamily="49" charset="-128"/>
                  <a:cs typeface="メイリオ" panose="020B0604030504040204" pitchFamily="50" charset="-128"/>
                </a:rPr>
                <a:t>申請手続が必要</a:t>
              </a:r>
              <a:r>
                <a:rPr lang="ja-JP" altLang="en-US"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です。退職日までに</a:t>
              </a:r>
              <a:r>
                <a:rPr kumimoji="1" lang="ja-JP" altLang="en-US" sz="1200" dirty="0">
                  <a:solidFill>
                    <a:schemeClr val="tx1"/>
                  </a:solidFill>
                  <a:latin typeface="BIZ UDゴシック" panose="020B0400000000000000" pitchFamily="49" charset="-128"/>
                  <a:ea typeface="BIZ UDゴシック" panose="020B0400000000000000" pitchFamily="49" charset="-128"/>
                </a:rPr>
                <a:t>入院等で高額な医療費</a:t>
              </a:r>
              <a:r>
                <a:rPr kumimoji="1" lang="en-US" altLang="ja-JP" sz="1200" dirty="0">
                  <a:solidFill>
                    <a:schemeClr val="tx1"/>
                  </a:solidFill>
                  <a:latin typeface="BIZ UDゴシック" panose="020B0400000000000000" pitchFamily="49" charset="-128"/>
                  <a:ea typeface="BIZ UDゴシック" panose="020B0400000000000000" pitchFamily="49" charset="-128"/>
                </a:rPr>
                <a:t>(</a:t>
              </a:r>
              <a:r>
                <a:rPr kumimoji="1" lang="en-US" altLang="ja-JP" sz="1000" dirty="0">
                  <a:solidFill>
                    <a:schemeClr val="tx1"/>
                  </a:solidFill>
                  <a:latin typeface="BIZ UDゴシック" panose="020B0400000000000000" pitchFamily="49" charset="-128"/>
                  <a:ea typeface="BIZ UDゴシック" panose="020B0400000000000000" pitchFamily="49" charset="-128"/>
                </a:rPr>
                <a:t>※</a:t>
              </a:r>
              <a:r>
                <a:rPr kumimoji="1" lang="ja-JP" altLang="en-US" sz="1000" dirty="0">
                  <a:solidFill>
                    <a:schemeClr val="tx1"/>
                  </a:solidFill>
                  <a:latin typeface="BIZ UDゴシック" panose="020B0400000000000000" pitchFamily="49" charset="-128"/>
                  <a:ea typeface="BIZ UDゴシック" panose="020B0400000000000000" pitchFamily="49" charset="-128"/>
                </a:rPr>
                <a:t>１</a:t>
              </a:r>
              <a:r>
                <a:rPr kumimoji="1" lang="en-US" altLang="ja-JP" sz="1200" dirty="0">
                  <a:solidFill>
                    <a:schemeClr val="tx1"/>
                  </a:solidFill>
                  <a:latin typeface="BIZ UDゴシック" panose="020B0400000000000000" pitchFamily="49" charset="-128"/>
                  <a:ea typeface="BIZ UDゴシック" panose="020B0400000000000000" pitchFamily="49" charset="-128"/>
                </a:rPr>
                <a:t>)</a:t>
              </a:r>
              <a:r>
                <a:rPr kumimoji="1" lang="ja-JP" altLang="en-US" sz="1200" dirty="0">
                  <a:solidFill>
                    <a:schemeClr val="tx1"/>
                  </a:solidFill>
                  <a:latin typeface="BIZ UDゴシック" panose="020B0400000000000000" pitchFamily="49" charset="-128"/>
                  <a:ea typeface="BIZ UDゴシック" panose="020B0400000000000000" pitchFamily="49" charset="-128"/>
                </a:rPr>
                <a:t>がかかったが給付を受けていない方は、</a:t>
              </a:r>
              <a:r>
                <a:rPr lang="ja-JP" altLang="en-US"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ご自身でＴＪＫに申請書を提出ください。</a:t>
              </a:r>
              <a:r>
                <a:rPr kumimoji="1" lang="en-US" altLang="ja-JP" sz="1200" dirty="0">
                  <a:solidFill>
                    <a:schemeClr val="tx1"/>
                  </a:solidFill>
                  <a:latin typeface="BIZ UDゴシック" panose="020B0400000000000000" pitchFamily="49" charset="-128"/>
                  <a:ea typeface="BIZ UDゴシック" panose="020B0400000000000000" pitchFamily="49" charset="-128"/>
                </a:rPr>
                <a:t>(</a:t>
              </a:r>
              <a:r>
                <a:rPr kumimoji="1" lang="en-US" altLang="ja-JP" sz="1000" dirty="0">
                  <a:solidFill>
                    <a:schemeClr val="tx1"/>
                  </a:solidFill>
                  <a:latin typeface="BIZ UDゴシック" panose="020B0400000000000000" pitchFamily="49" charset="-128"/>
                  <a:ea typeface="BIZ UDゴシック" panose="020B0400000000000000" pitchFamily="49" charset="-128"/>
                </a:rPr>
                <a:t>※</a:t>
              </a:r>
              <a:r>
                <a:rPr kumimoji="1" lang="ja-JP" altLang="en-US" sz="1000" dirty="0">
                  <a:solidFill>
                    <a:schemeClr val="tx1"/>
                  </a:solidFill>
                  <a:latin typeface="BIZ UDゴシック" panose="020B0400000000000000" pitchFamily="49" charset="-128"/>
                  <a:ea typeface="BIZ UDゴシック" panose="020B0400000000000000" pitchFamily="49" charset="-128"/>
                </a:rPr>
                <a:t>２</a:t>
              </a:r>
              <a:r>
                <a:rPr kumimoji="1" lang="en-US" altLang="ja-JP" sz="1200" dirty="0">
                  <a:solidFill>
                    <a:schemeClr val="tx1"/>
                  </a:solidFill>
                  <a:latin typeface="BIZ UDゴシック" panose="020B0400000000000000" pitchFamily="49" charset="-128"/>
                  <a:ea typeface="BIZ UDゴシック" panose="020B0400000000000000" pitchFamily="49" charset="-128"/>
                </a:rPr>
                <a:t>)</a:t>
              </a:r>
              <a:endParaRPr lang="en-US" altLang="ja-JP" sz="12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grpSp>
      <p:sp>
        <p:nvSpPr>
          <p:cNvPr id="28" name="テキスト ボックス 27"/>
          <p:cNvSpPr txBox="1"/>
          <p:nvPr/>
        </p:nvSpPr>
        <p:spPr>
          <a:xfrm>
            <a:off x="299685" y="380309"/>
            <a:ext cx="844952" cy="523220"/>
          </a:xfrm>
          <a:prstGeom prst="rect">
            <a:avLst/>
          </a:prstGeom>
          <a:noFill/>
        </p:spPr>
        <p:txBody>
          <a:bodyPr wrap="square" rtlCol="0">
            <a:spAutoFit/>
          </a:bodyPr>
          <a:lstStyle/>
          <a:p>
            <a:r>
              <a:rPr kumimoji="1" lang="ja-JP" altLang="en-US" sz="2800" b="1" dirty="0">
                <a:solidFill>
                  <a:srgbClr val="4897CF"/>
                </a:solidFill>
                <a:latin typeface="HGS創英角ｺﾞｼｯｸUB" panose="020B0900000000000000" pitchFamily="50" charset="-128"/>
                <a:ea typeface="HGS創英角ｺﾞｼｯｸUB" panose="020B0900000000000000" pitchFamily="50" charset="-128"/>
              </a:rPr>
              <a:t>３</a:t>
            </a:r>
          </a:p>
        </p:txBody>
      </p:sp>
    </p:spTree>
    <p:extLst>
      <p:ext uri="{BB962C8B-B14F-4D97-AF65-F5344CB8AC3E}">
        <p14:creationId xmlns:p14="http://schemas.microsoft.com/office/powerpoint/2010/main" val="153216283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895</Words>
  <Application>Microsoft Office PowerPoint</Application>
  <PresentationFormat>ユーザー設定</PresentationFormat>
  <Paragraphs>67</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BIZ UDPゴシック</vt:lpstr>
      <vt:lpstr>BIZ UDゴシック</vt:lpstr>
      <vt:lpstr>HGS創英角ｺﾞｼｯｸUB</vt:lpstr>
      <vt:lpstr>HGS創英角ﾎﾟｯﾌﾟ体</vt:lpstr>
      <vt:lpstr>メイリオ</vt:lpstr>
      <vt:lpstr>游ゴシック</vt:lpstr>
      <vt:lpstr>Arial</vt:lpstr>
      <vt:lpstr>Calibri</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2021-02-17T01:44:53Z</dcterms:created>
  <dcterms:modified xsi:type="dcterms:W3CDTF">2026-02-10T07:25:08Z</dcterms:modified>
</cp:coreProperties>
</file>