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66" r:id="rId5"/>
    <p:sldId id="267" r:id="rId6"/>
  </p:sldIdLst>
  <p:sldSz cx="7559675" cy="1069181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8" userDrawn="1">
          <p15:clr>
            <a:srgbClr val="A4A3A4"/>
          </p15:clr>
        </p15:guide>
        <p15:guide id="2" pos="238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859C"/>
    <a:srgbClr val="FFE69C"/>
    <a:srgbClr val="FDD23E"/>
    <a:srgbClr val="DBEEF4"/>
    <a:srgbClr val="4BACC6"/>
    <a:srgbClr val="F79646"/>
    <a:srgbClr val="B7DE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5BE176-865D-448C-B41E-7461E5C17509}" v="8" dt="2026-02-25T10:22:57.6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3186" y="66"/>
      </p:cViewPr>
      <p:guideLst>
        <p:guide orient="horz" pos="3368"/>
        <p:guide pos="2381"/>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沢井 俊介(SAWAI Shunsuke)" userId="0616c4fb-f34e-48b6-a5aa-e06867090e21" providerId="ADAL" clId="{F11C898C-3246-4B9B-95FD-00AC1855E68A}"/>
    <pc:docChg chg="undo custSel modSld">
      <pc:chgData name="沢井 俊介(SAWAI Shunsuke)" userId="0616c4fb-f34e-48b6-a5aa-e06867090e21" providerId="ADAL" clId="{F11C898C-3246-4B9B-95FD-00AC1855E68A}" dt="2026-02-06T02:33:57.681" v="2"/>
      <pc:docMkLst>
        <pc:docMk/>
      </pc:docMkLst>
      <pc:sldChg chg="modSp mod">
        <pc:chgData name="沢井 俊介(SAWAI Shunsuke)" userId="0616c4fb-f34e-48b6-a5aa-e06867090e21" providerId="ADAL" clId="{F11C898C-3246-4B9B-95FD-00AC1855E68A}" dt="2026-02-06T02:33:57.681" v="2"/>
        <pc:sldMkLst>
          <pc:docMk/>
          <pc:sldMk cId="1619812185" sldId="267"/>
        </pc:sldMkLst>
        <pc:spChg chg="mod">
          <ac:chgData name="沢井 俊介(SAWAI Shunsuke)" userId="0616c4fb-f34e-48b6-a5aa-e06867090e21" providerId="ADAL" clId="{F11C898C-3246-4B9B-95FD-00AC1855E68A}" dt="2026-02-06T02:33:57.681" v="2"/>
          <ac:spMkLst>
            <pc:docMk/>
            <pc:sldMk cId="1619812185" sldId="267"/>
            <ac:spMk id="137" creationId="{3CA81F01-AB83-8C4F-FC58-156F10507246}"/>
          </ac:spMkLst>
        </pc:spChg>
        <pc:grpChg chg="mod">
          <ac:chgData name="沢井 俊介(SAWAI Shunsuke)" userId="0616c4fb-f34e-48b6-a5aa-e06867090e21" providerId="ADAL" clId="{F11C898C-3246-4B9B-95FD-00AC1855E68A}" dt="2026-02-06T02:33:51.136" v="1" actId="1076"/>
          <ac:grpSpMkLst>
            <pc:docMk/>
            <pc:sldMk cId="1619812185" sldId="267"/>
            <ac:grpSpMk id="133" creationId="{77FE702D-0929-5299-F935-5396411AAA89}"/>
          </ac:grpSpMkLst>
        </pc:grpChg>
      </pc:sldChg>
    </pc:docChg>
  </pc:docChgLst>
  <pc:docChgLst>
    <pc:chgData name="須釜 夏海(SUGAMA Natsumi)" userId="8c6e3bf4-9337-4684-b135-0c3304580bcd" providerId="ADAL" clId="{B01A0869-3F1B-48C3-B793-70D53789DC05}"/>
    <pc:docChg chg="undo custSel modSld">
      <pc:chgData name="須釜 夏海(SUGAMA Natsumi)" userId="8c6e3bf4-9337-4684-b135-0c3304580bcd" providerId="ADAL" clId="{B01A0869-3F1B-48C3-B793-70D53789DC05}" dt="2026-02-25T10:28:34.634" v="55" actId="1076"/>
      <pc:docMkLst>
        <pc:docMk/>
      </pc:docMkLst>
      <pc:sldChg chg="addSp delSp modSp mod">
        <pc:chgData name="須釜 夏海(SUGAMA Natsumi)" userId="8c6e3bf4-9337-4684-b135-0c3304580bcd" providerId="ADAL" clId="{B01A0869-3F1B-48C3-B793-70D53789DC05}" dt="2026-02-25T10:28:34.634" v="55" actId="1076"/>
        <pc:sldMkLst>
          <pc:docMk/>
          <pc:sldMk cId="1619812185" sldId="267"/>
        </pc:sldMkLst>
        <pc:spChg chg="mod">
          <ac:chgData name="須釜 夏海(SUGAMA Natsumi)" userId="8c6e3bf4-9337-4684-b135-0c3304580bcd" providerId="ADAL" clId="{B01A0869-3F1B-48C3-B793-70D53789DC05}" dt="2026-02-25T10:21:53.814" v="2"/>
          <ac:spMkLst>
            <pc:docMk/>
            <pc:sldMk cId="1619812185" sldId="267"/>
            <ac:spMk id="3" creationId="{76FD743F-8C7C-4C29-340D-BEA8F3989B6C}"/>
          </ac:spMkLst>
        </pc:spChg>
        <pc:spChg chg="mod">
          <ac:chgData name="須釜 夏海(SUGAMA Natsumi)" userId="8c6e3bf4-9337-4684-b135-0c3304580bcd" providerId="ADAL" clId="{B01A0869-3F1B-48C3-B793-70D53789DC05}" dt="2026-02-25T10:21:53.814" v="2"/>
          <ac:spMkLst>
            <pc:docMk/>
            <pc:sldMk cId="1619812185" sldId="267"/>
            <ac:spMk id="5" creationId="{845F8C4D-A629-B759-54B6-C4C8A7AD5A2F}"/>
          </ac:spMkLst>
        </pc:spChg>
        <pc:spChg chg="add mod">
          <ac:chgData name="須釜 夏海(SUGAMA Natsumi)" userId="8c6e3bf4-9337-4684-b135-0c3304580bcd" providerId="ADAL" clId="{B01A0869-3F1B-48C3-B793-70D53789DC05}" dt="2026-02-25T10:22:01.236" v="3"/>
          <ac:spMkLst>
            <pc:docMk/>
            <pc:sldMk cId="1619812185" sldId="267"/>
            <ac:spMk id="6" creationId="{83A98394-89A8-A1B1-940E-0D9FACE8F1D9}"/>
          </ac:spMkLst>
        </pc:spChg>
        <pc:spChg chg="add mod">
          <ac:chgData name="須釜 夏海(SUGAMA Natsumi)" userId="8c6e3bf4-9337-4684-b135-0c3304580bcd" providerId="ADAL" clId="{B01A0869-3F1B-48C3-B793-70D53789DC05}" dt="2026-02-25T10:28:34.634" v="55" actId="1076"/>
          <ac:spMkLst>
            <pc:docMk/>
            <pc:sldMk cId="1619812185" sldId="267"/>
            <ac:spMk id="15" creationId="{6F2C57D6-3C9E-85DE-823D-EC9816882157}"/>
          </ac:spMkLst>
        </pc:spChg>
        <pc:grpChg chg="add mod">
          <ac:chgData name="須釜 夏海(SUGAMA Natsumi)" userId="8c6e3bf4-9337-4684-b135-0c3304580bcd" providerId="ADAL" clId="{B01A0869-3F1B-48C3-B793-70D53789DC05}" dt="2026-02-25T10:21:53.814" v="2"/>
          <ac:grpSpMkLst>
            <pc:docMk/>
            <pc:sldMk cId="1619812185" sldId="267"/>
            <ac:grpSpMk id="2" creationId="{1DF0E460-A8E1-67EF-7B8F-C48A840FB1AE}"/>
          </ac:grpSpMkLst>
        </pc:gr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ja-JP" altLang="en-US"/>
              <a:t>マスター タイトルの書式設定</a:t>
            </a:r>
            <a:endParaRPr lang="en-US"/>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9580CA9A-E081-474E-A1DC-744BA20986C3}" type="datetimeFigureOut">
              <a:rPr kumimoji="1" lang="ja-JP" altLang="en-US" smtClean="0"/>
              <a:t>2026/2/25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291BB3E-94FD-4266-89F3-CB99BA58B99B}" type="slidenum">
              <a:rPr kumimoji="1" lang="ja-JP" altLang="en-US" smtClean="0"/>
              <a:t>‹#›</a:t>
            </a:fld>
            <a:endParaRPr kumimoji="1" lang="ja-JP" altLang="en-US"/>
          </a:p>
        </p:txBody>
      </p:sp>
    </p:spTree>
    <p:extLst>
      <p:ext uri="{BB962C8B-B14F-4D97-AF65-F5344CB8AC3E}">
        <p14:creationId xmlns:p14="http://schemas.microsoft.com/office/powerpoint/2010/main" val="1660835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9580CA9A-E081-474E-A1DC-744BA20986C3}" type="datetimeFigureOut">
              <a:rPr kumimoji="1" lang="ja-JP" altLang="en-US" smtClean="0"/>
              <a:t>2026/2/25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291BB3E-94FD-4266-89F3-CB99BA58B99B}" type="slidenum">
              <a:rPr kumimoji="1" lang="ja-JP" altLang="en-US" smtClean="0"/>
              <a:t>‹#›</a:t>
            </a:fld>
            <a:endParaRPr kumimoji="1" lang="ja-JP" altLang="en-US"/>
          </a:p>
        </p:txBody>
      </p:sp>
    </p:spTree>
    <p:extLst>
      <p:ext uri="{BB962C8B-B14F-4D97-AF65-F5344CB8AC3E}">
        <p14:creationId xmlns:p14="http://schemas.microsoft.com/office/powerpoint/2010/main" val="41632626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ja-JP" altLang="en-US"/>
              <a:t>マスター タイトルの書式設定</a:t>
            </a:r>
            <a:endParaRPr lang="en-US"/>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9580CA9A-E081-474E-A1DC-744BA20986C3}" type="datetimeFigureOut">
              <a:rPr kumimoji="1" lang="ja-JP" altLang="en-US" smtClean="0"/>
              <a:t>2026/2/25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291BB3E-94FD-4266-89F3-CB99BA58B99B}" type="slidenum">
              <a:rPr kumimoji="1" lang="ja-JP" altLang="en-US" smtClean="0"/>
              <a:t>‹#›</a:t>
            </a:fld>
            <a:endParaRPr kumimoji="1" lang="ja-JP" altLang="en-US"/>
          </a:p>
        </p:txBody>
      </p:sp>
    </p:spTree>
    <p:extLst>
      <p:ext uri="{BB962C8B-B14F-4D97-AF65-F5344CB8AC3E}">
        <p14:creationId xmlns:p14="http://schemas.microsoft.com/office/powerpoint/2010/main" val="3538949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519728"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3827085"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9580CA9A-E081-474E-A1DC-744BA20986C3}" type="datetimeFigureOut">
              <a:rPr kumimoji="1" lang="ja-JP" altLang="en-US" smtClean="0"/>
              <a:t>2026/2/25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291BB3E-94FD-4266-89F3-CB99BA58B99B}" type="slidenum">
              <a:rPr kumimoji="1" lang="ja-JP" altLang="en-US" smtClean="0"/>
              <a:t>‹#›</a:t>
            </a:fld>
            <a:endParaRPr kumimoji="1" lang="ja-JP" altLang="en-US"/>
          </a:p>
        </p:txBody>
      </p:sp>
    </p:spTree>
    <p:extLst>
      <p:ext uri="{BB962C8B-B14F-4D97-AF65-F5344CB8AC3E}">
        <p14:creationId xmlns:p14="http://schemas.microsoft.com/office/powerpoint/2010/main" val="7306796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4" name="Content Placeholder 3"/>
          <p:cNvSpPr>
            <a:spLocks noGrp="1"/>
          </p:cNvSpPr>
          <p:nvPr>
            <p:ph sz="half" idx="2"/>
          </p:nvPr>
        </p:nvSpPr>
        <p:spPr>
          <a:xfrm>
            <a:off x="520713" y="3905482"/>
            <a:ext cx="3198096"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6" name="Content Placeholder 5"/>
          <p:cNvSpPr>
            <a:spLocks noGrp="1"/>
          </p:cNvSpPr>
          <p:nvPr>
            <p:ph sz="quarter" idx="4"/>
          </p:nvPr>
        </p:nvSpPr>
        <p:spPr>
          <a:xfrm>
            <a:off x="3827086" y="3905482"/>
            <a:ext cx="3213847"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9580CA9A-E081-474E-A1DC-744BA20986C3}" type="datetimeFigureOut">
              <a:rPr kumimoji="1" lang="ja-JP" altLang="en-US" smtClean="0"/>
              <a:t>2026/2/25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B291BB3E-94FD-4266-89F3-CB99BA58B99B}" type="slidenum">
              <a:rPr kumimoji="1" lang="ja-JP" altLang="en-US" smtClean="0"/>
              <a:t>‹#›</a:t>
            </a:fld>
            <a:endParaRPr kumimoji="1" lang="ja-JP" altLang="en-US"/>
          </a:p>
        </p:txBody>
      </p:sp>
    </p:spTree>
    <p:extLst>
      <p:ext uri="{BB962C8B-B14F-4D97-AF65-F5344CB8AC3E}">
        <p14:creationId xmlns:p14="http://schemas.microsoft.com/office/powerpoint/2010/main" val="8755593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9580CA9A-E081-474E-A1DC-744BA20986C3}" type="datetimeFigureOut">
              <a:rPr kumimoji="1" lang="ja-JP" altLang="en-US" smtClean="0"/>
              <a:t>2026/2/25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B291BB3E-94FD-4266-89F3-CB99BA58B99B}" type="slidenum">
              <a:rPr kumimoji="1" lang="ja-JP" altLang="en-US" smtClean="0"/>
              <a:t>‹#›</a:t>
            </a:fld>
            <a:endParaRPr kumimoji="1" lang="ja-JP" altLang="en-US"/>
          </a:p>
        </p:txBody>
      </p:sp>
    </p:spTree>
    <p:extLst>
      <p:ext uri="{BB962C8B-B14F-4D97-AF65-F5344CB8AC3E}">
        <p14:creationId xmlns:p14="http://schemas.microsoft.com/office/powerpoint/2010/main" val="20885761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80CA9A-E081-474E-A1DC-744BA20986C3}" type="datetimeFigureOut">
              <a:rPr kumimoji="1" lang="ja-JP" altLang="en-US" smtClean="0"/>
              <a:t>2026/2/25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B291BB3E-94FD-4266-89F3-CB99BA58B99B}" type="slidenum">
              <a:rPr kumimoji="1" lang="ja-JP" altLang="en-US" smtClean="0"/>
              <a:t>‹#›</a:t>
            </a:fld>
            <a:endParaRPr kumimoji="1" lang="ja-JP" altLang="en-US"/>
          </a:p>
        </p:txBody>
      </p:sp>
    </p:spTree>
    <p:extLst>
      <p:ext uri="{BB962C8B-B14F-4D97-AF65-F5344CB8AC3E}">
        <p14:creationId xmlns:p14="http://schemas.microsoft.com/office/powerpoint/2010/main" val="37410791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9580CA9A-E081-474E-A1DC-744BA20986C3}" type="datetimeFigureOut">
              <a:rPr kumimoji="1" lang="ja-JP" altLang="en-US" smtClean="0"/>
              <a:t>2026/2/25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291BB3E-94FD-4266-89F3-CB99BA58B99B}" type="slidenum">
              <a:rPr kumimoji="1" lang="ja-JP" altLang="en-US" smtClean="0"/>
              <a:t>‹#›</a:t>
            </a:fld>
            <a:endParaRPr kumimoji="1" lang="ja-JP" altLang="en-US"/>
          </a:p>
        </p:txBody>
      </p:sp>
    </p:spTree>
    <p:extLst>
      <p:ext uri="{BB962C8B-B14F-4D97-AF65-F5344CB8AC3E}">
        <p14:creationId xmlns:p14="http://schemas.microsoft.com/office/powerpoint/2010/main" val="39648838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9580CA9A-E081-474E-A1DC-744BA20986C3}" type="datetimeFigureOut">
              <a:rPr kumimoji="1" lang="ja-JP" altLang="en-US" smtClean="0"/>
              <a:t>2026/2/25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291BB3E-94FD-4266-89F3-CB99BA58B99B}" type="slidenum">
              <a:rPr kumimoji="1" lang="ja-JP" altLang="en-US" smtClean="0"/>
              <a:t>‹#›</a:t>
            </a:fld>
            <a:endParaRPr kumimoji="1" lang="ja-JP" altLang="en-US"/>
          </a:p>
        </p:txBody>
      </p:sp>
    </p:spTree>
    <p:extLst>
      <p:ext uri="{BB962C8B-B14F-4D97-AF65-F5344CB8AC3E}">
        <p14:creationId xmlns:p14="http://schemas.microsoft.com/office/powerpoint/2010/main" val="17046035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9580CA9A-E081-474E-A1DC-744BA20986C3}" type="datetimeFigureOut">
              <a:rPr kumimoji="1" lang="ja-JP" altLang="en-US" smtClean="0"/>
              <a:t>2026/2/25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291BB3E-94FD-4266-89F3-CB99BA58B99B}" type="slidenum">
              <a:rPr kumimoji="1" lang="ja-JP" altLang="en-US" smtClean="0"/>
              <a:t>‹#›</a:t>
            </a:fld>
            <a:endParaRPr kumimoji="1" lang="ja-JP" altLang="en-US"/>
          </a:p>
        </p:txBody>
      </p:sp>
    </p:spTree>
    <p:extLst>
      <p:ext uri="{BB962C8B-B14F-4D97-AF65-F5344CB8AC3E}">
        <p14:creationId xmlns:p14="http://schemas.microsoft.com/office/powerpoint/2010/main" val="4455850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9580CA9A-E081-474E-A1DC-744BA20986C3}" type="datetimeFigureOut">
              <a:rPr kumimoji="1" lang="ja-JP" altLang="en-US" smtClean="0"/>
              <a:t>2026/2/25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291BB3E-94FD-4266-89F3-CB99BA58B99B}" type="slidenum">
              <a:rPr kumimoji="1" lang="ja-JP" altLang="en-US" smtClean="0"/>
              <a:t>‹#›</a:t>
            </a:fld>
            <a:endParaRPr kumimoji="1" lang="ja-JP" altLang="en-US"/>
          </a:p>
        </p:txBody>
      </p:sp>
    </p:spTree>
    <p:extLst>
      <p:ext uri="{BB962C8B-B14F-4D97-AF65-F5344CB8AC3E}">
        <p14:creationId xmlns:p14="http://schemas.microsoft.com/office/powerpoint/2010/main" val="3167627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9580CA9A-E081-474E-A1DC-744BA20986C3}" type="datetimeFigureOut">
              <a:rPr kumimoji="1" lang="ja-JP" altLang="en-US" smtClean="0"/>
              <a:t>2026/2/25</a:t>
            </a:fld>
            <a:endParaRPr kumimoji="1" lang="ja-JP" alt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B291BB3E-94FD-4266-89F3-CB99BA58B99B}" type="slidenum">
              <a:rPr kumimoji="1" lang="ja-JP" altLang="en-US" smtClean="0"/>
              <a:t>‹#›</a:t>
            </a:fld>
            <a:endParaRPr kumimoji="1" lang="ja-JP" altLang="en-US"/>
          </a:p>
        </p:txBody>
      </p:sp>
    </p:spTree>
    <p:extLst>
      <p:ext uri="{BB962C8B-B14F-4D97-AF65-F5344CB8AC3E}">
        <p14:creationId xmlns:p14="http://schemas.microsoft.com/office/powerpoint/2010/main" val="13797249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kumimoji="1"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kumimoji="1"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kumimoji="1"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p:bodyStyle>
    <p:otherStyle>
      <a:defPPr>
        <a:defRPr lang="en-US"/>
      </a:defPPr>
      <a:lvl1pPr marL="0" algn="l" defTabSz="755934" rtl="0" eaLnBrk="1" latinLnBrk="0" hangingPunct="1">
        <a:defRPr kumimoji="1" sz="1488" kern="1200">
          <a:solidFill>
            <a:schemeClr val="tx1"/>
          </a:solidFill>
          <a:latin typeface="+mn-lt"/>
          <a:ea typeface="+mn-ea"/>
          <a:cs typeface="+mn-cs"/>
        </a:defRPr>
      </a:lvl1pPr>
      <a:lvl2pPr marL="377967" algn="l" defTabSz="755934" rtl="0" eaLnBrk="1" latinLnBrk="0" hangingPunct="1">
        <a:defRPr kumimoji="1" sz="1488" kern="1200">
          <a:solidFill>
            <a:schemeClr val="tx1"/>
          </a:solidFill>
          <a:latin typeface="+mn-lt"/>
          <a:ea typeface="+mn-ea"/>
          <a:cs typeface="+mn-cs"/>
        </a:defRPr>
      </a:lvl2pPr>
      <a:lvl3pPr marL="755934" algn="l" defTabSz="755934" rtl="0" eaLnBrk="1" latinLnBrk="0" hangingPunct="1">
        <a:defRPr kumimoji="1" sz="1488" kern="1200">
          <a:solidFill>
            <a:schemeClr val="tx1"/>
          </a:solidFill>
          <a:latin typeface="+mn-lt"/>
          <a:ea typeface="+mn-ea"/>
          <a:cs typeface="+mn-cs"/>
        </a:defRPr>
      </a:lvl3pPr>
      <a:lvl4pPr marL="1133902" algn="l" defTabSz="755934" rtl="0" eaLnBrk="1" latinLnBrk="0" hangingPunct="1">
        <a:defRPr kumimoji="1" sz="1488" kern="1200">
          <a:solidFill>
            <a:schemeClr val="tx1"/>
          </a:solidFill>
          <a:latin typeface="+mn-lt"/>
          <a:ea typeface="+mn-ea"/>
          <a:cs typeface="+mn-cs"/>
        </a:defRPr>
      </a:lvl4pPr>
      <a:lvl5pPr marL="1511869" algn="l" defTabSz="755934" rtl="0" eaLnBrk="1" latinLnBrk="0" hangingPunct="1">
        <a:defRPr kumimoji="1" sz="1488" kern="1200">
          <a:solidFill>
            <a:schemeClr val="tx1"/>
          </a:solidFill>
          <a:latin typeface="+mn-lt"/>
          <a:ea typeface="+mn-ea"/>
          <a:cs typeface="+mn-cs"/>
        </a:defRPr>
      </a:lvl5pPr>
      <a:lvl6pPr marL="1889836" algn="l" defTabSz="755934" rtl="0" eaLnBrk="1" latinLnBrk="0" hangingPunct="1">
        <a:defRPr kumimoji="1" sz="1488" kern="1200">
          <a:solidFill>
            <a:schemeClr val="tx1"/>
          </a:solidFill>
          <a:latin typeface="+mn-lt"/>
          <a:ea typeface="+mn-ea"/>
          <a:cs typeface="+mn-cs"/>
        </a:defRPr>
      </a:lvl6pPr>
      <a:lvl7pPr marL="2267803" algn="l" defTabSz="755934" rtl="0" eaLnBrk="1" latinLnBrk="0" hangingPunct="1">
        <a:defRPr kumimoji="1" sz="1488" kern="1200">
          <a:solidFill>
            <a:schemeClr val="tx1"/>
          </a:solidFill>
          <a:latin typeface="+mn-lt"/>
          <a:ea typeface="+mn-ea"/>
          <a:cs typeface="+mn-cs"/>
        </a:defRPr>
      </a:lvl7pPr>
      <a:lvl8pPr marL="2645771" algn="l" defTabSz="755934" rtl="0" eaLnBrk="1" latinLnBrk="0" hangingPunct="1">
        <a:defRPr kumimoji="1" sz="1488" kern="1200">
          <a:solidFill>
            <a:schemeClr val="tx1"/>
          </a:solidFill>
          <a:latin typeface="+mn-lt"/>
          <a:ea typeface="+mn-ea"/>
          <a:cs typeface="+mn-cs"/>
        </a:defRPr>
      </a:lvl8pPr>
      <a:lvl9pPr marL="3023738" algn="l" defTabSz="755934" rtl="0" eaLnBrk="1" latinLnBrk="0" hangingPunct="1">
        <a:defRPr kumimoji="1"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sv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 Id="rId14" Type="http://schemas.openxmlformats.org/officeDocument/2006/relationships/image" Target="../media/image13.sv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B0B8E-CD0B-D4A8-C8C8-4D53271D7656}"/>
            </a:ext>
          </a:extLst>
        </p:cNvPr>
        <p:cNvGrpSpPr/>
        <p:nvPr/>
      </p:nvGrpSpPr>
      <p:grpSpPr>
        <a:xfrm>
          <a:off x="0" y="0"/>
          <a:ext cx="0" cy="0"/>
          <a:chOff x="0" y="0"/>
          <a:chExt cx="0" cy="0"/>
        </a:xfrm>
      </p:grpSpPr>
      <p:sp>
        <p:nvSpPr>
          <p:cNvPr id="8" name="正方形/長方形 7">
            <a:extLst>
              <a:ext uri="{FF2B5EF4-FFF2-40B4-BE49-F238E27FC236}">
                <a16:creationId xmlns:a16="http://schemas.microsoft.com/office/drawing/2014/main" id="{03FA300F-E5A2-3132-05A1-ED999AD738AD}"/>
              </a:ext>
            </a:extLst>
          </p:cNvPr>
          <p:cNvSpPr/>
          <p:nvPr/>
        </p:nvSpPr>
        <p:spPr>
          <a:xfrm>
            <a:off x="5255608" y="0"/>
            <a:ext cx="2300253" cy="10691813"/>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03AAAC62-4010-E9C7-A9E7-5CD61F45747B}"/>
              </a:ext>
            </a:extLst>
          </p:cNvPr>
          <p:cNvSpPr/>
          <p:nvPr/>
        </p:nvSpPr>
        <p:spPr>
          <a:xfrm>
            <a:off x="149" y="5110984"/>
            <a:ext cx="5255460" cy="5580829"/>
          </a:xfrm>
          <a:prstGeom prst="rect">
            <a:avLst/>
          </a:prstGeom>
          <a:solidFill>
            <a:srgbClr val="6DBCD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四角形: 角を丸くする 13">
            <a:extLst>
              <a:ext uri="{FF2B5EF4-FFF2-40B4-BE49-F238E27FC236}">
                <a16:creationId xmlns:a16="http://schemas.microsoft.com/office/drawing/2014/main" id="{A4E4BFC1-ADED-CD56-062B-B25700CF8A12}"/>
              </a:ext>
            </a:extLst>
          </p:cNvPr>
          <p:cNvSpPr/>
          <p:nvPr/>
        </p:nvSpPr>
        <p:spPr>
          <a:xfrm rot="16200000">
            <a:off x="975853" y="44137"/>
            <a:ext cx="307777" cy="1696111"/>
          </a:xfrm>
          <a:prstGeom prst="round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10" name="星: 24 pt 9">
            <a:extLst>
              <a:ext uri="{FF2B5EF4-FFF2-40B4-BE49-F238E27FC236}">
                <a16:creationId xmlns:a16="http://schemas.microsoft.com/office/drawing/2014/main" id="{C058763F-383C-0E91-B0D0-DF0330B90330}"/>
              </a:ext>
            </a:extLst>
          </p:cNvPr>
          <p:cNvSpPr/>
          <p:nvPr/>
        </p:nvSpPr>
        <p:spPr>
          <a:xfrm>
            <a:off x="3306061" y="247778"/>
            <a:ext cx="1737360" cy="1706880"/>
          </a:xfrm>
          <a:prstGeom prst="star24">
            <a:avLst>
              <a:gd name="adj" fmla="val 50000"/>
            </a:avLst>
          </a:prstGeom>
          <a:solidFill>
            <a:srgbClr val="4BACC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19" name="テキスト ボックス 18">
            <a:extLst>
              <a:ext uri="{FF2B5EF4-FFF2-40B4-BE49-F238E27FC236}">
                <a16:creationId xmlns:a16="http://schemas.microsoft.com/office/drawing/2014/main" id="{696B4ECE-1812-8717-12A4-11622096FA41}"/>
              </a:ext>
            </a:extLst>
          </p:cNvPr>
          <p:cNvSpPr txBox="1"/>
          <p:nvPr/>
        </p:nvSpPr>
        <p:spPr>
          <a:xfrm>
            <a:off x="3329506" y="750664"/>
            <a:ext cx="1737361" cy="650947"/>
          </a:xfrm>
          <a:prstGeom prst="rect">
            <a:avLst/>
          </a:prstGeom>
          <a:noFill/>
          <a:ln>
            <a:noFill/>
          </a:ln>
        </p:spPr>
        <p:txBody>
          <a:bodyPr wrap="square" lIns="0" tIns="0" rIns="0" bIns="0" rtlCol="0">
            <a:spAutoFit/>
          </a:bodyPr>
          <a:lstStyle/>
          <a:p>
            <a:pPr marL="0" marR="0" lvl="0" indent="0" algn="ctr" defTabSz="457200" rtl="0" eaLnBrk="1" fontAlgn="auto" latinLnBrk="0" hangingPunct="0">
              <a:lnSpc>
                <a:spcPct val="114000"/>
              </a:lnSpc>
              <a:spcBef>
                <a:spcPts val="0"/>
              </a:spcBef>
              <a:spcAft>
                <a:spcPts val="0"/>
              </a:spcAft>
              <a:buClrTx/>
              <a:buSzTx/>
              <a:buFontTx/>
              <a:buNone/>
              <a:tabLst/>
              <a:defRPr/>
            </a:pPr>
            <a:r>
              <a:rPr kumimoji="0" lang="ja-JP" altLang="en-US" sz="2000" b="1" i="0" u="none" strike="noStrike" kern="1200" cap="none" spc="0" normalizeH="0" baseline="0" noProof="0" dirty="0">
                <a:ln>
                  <a:noFill/>
                </a:ln>
                <a:solidFill>
                  <a:prstClr val="white"/>
                </a:solidFill>
                <a:effectLst/>
                <a:uLnTx/>
                <a:uFillTx/>
                <a:latin typeface="BIZ UDPGothic" panose="020B0400000000000000" pitchFamily="34" charset="-128"/>
                <a:ea typeface="BIZ UDPGothic" panose="020B0400000000000000" pitchFamily="34" charset="-128"/>
                <a:cs typeface="+mn-cs"/>
              </a:rPr>
              <a:t>こども・子育て</a:t>
            </a:r>
            <a:endParaRPr kumimoji="0" lang="en-US" altLang="ja-JP" sz="2000" b="1" i="0" u="none" strike="noStrike" kern="1200" cap="none" spc="0" normalizeH="0" baseline="0" noProof="0" dirty="0">
              <a:ln>
                <a:noFill/>
              </a:ln>
              <a:solidFill>
                <a:prstClr val="white"/>
              </a:solidFill>
              <a:effectLst/>
              <a:uLnTx/>
              <a:uFillTx/>
              <a:latin typeface="BIZ UDPGothic" panose="020B0400000000000000" pitchFamily="34" charset="-128"/>
              <a:ea typeface="BIZ UDPGothic" panose="020B0400000000000000" pitchFamily="34" charset="-128"/>
              <a:cs typeface="+mn-cs"/>
            </a:endParaRPr>
          </a:p>
          <a:p>
            <a:pPr marL="0" marR="0" lvl="0" indent="0" algn="ctr" defTabSz="457200" rtl="0" eaLnBrk="1" fontAlgn="auto" latinLnBrk="0" hangingPunct="0">
              <a:lnSpc>
                <a:spcPct val="114000"/>
              </a:lnSpc>
              <a:spcBef>
                <a:spcPts val="0"/>
              </a:spcBef>
              <a:spcAft>
                <a:spcPts val="0"/>
              </a:spcAft>
              <a:buClrTx/>
              <a:buSzTx/>
              <a:buFontTx/>
              <a:buNone/>
              <a:tabLst/>
              <a:defRPr/>
            </a:pPr>
            <a:r>
              <a:rPr lang="ja-JP" altLang="en-US" sz="2000" b="1" dirty="0">
                <a:solidFill>
                  <a:prstClr val="white"/>
                </a:solidFill>
                <a:latin typeface="BIZ UDPGothic" panose="020B0400000000000000" pitchFamily="34" charset="-128"/>
                <a:ea typeface="BIZ UDPGothic" panose="020B0400000000000000" pitchFamily="34" charset="-128"/>
              </a:rPr>
              <a:t>世帯を応援！</a:t>
            </a:r>
            <a:endParaRPr kumimoji="0" lang="en-US" altLang="ja-JP" sz="2000" b="0" i="0" u="none" strike="noStrike" kern="1200" cap="none" spc="0" normalizeH="0" baseline="0" noProof="0" dirty="0">
              <a:ln>
                <a:noFill/>
              </a:ln>
              <a:solidFill>
                <a:prstClr val="white"/>
              </a:solidFill>
              <a:effectLst/>
              <a:uLnTx/>
              <a:uFillTx/>
              <a:latin typeface="BIZ UDPGothic" panose="020B0400000000000000" pitchFamily="34" charset="-128"/>
              <a:ea typeface="BIZ UDPGothic" panose="020B0400000000000000" pitchFamily="34" charset="-128"/>
              <a:cs typeface="+mn-cs"/>
            </a:endParaRPr>
          </a:p>
        </p:txBody>
      </p:sp>
      <p:pic>
        <p:nvPicPr>
          <p:cNvPr id="21" name="図 20" descr="テキスト&#10;&#10;AI 生成コンテンツは誤りを含む可能性があります。">
            <a:extLst>
              <a:ext uri="{FF2B5EF4-FFF2-40B4-BE49-F238E27FC236}">
                <a16:creationId xmlns:a16="http://schemas.microsoft.com/office/drawing/2014/main" id="{37378B23-A0C5-01E0-9759-7E5219DE70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2927" y="111101"/>
            <a:ext cx="1416627" cy="489612"/>
          </a:xfrm>
          <a:prstGeom prst="rect">
            <a:avLst/>
          </a:prstGeom>
        </p:spPr>
      </p:pic>
      <p:grpSp>
        <p:nvGrpSpPr>
          <p:cNvPr id="36" name="グループ化 35">
            <a:extLst>
              <a:ext uri="{FF2B5EF4-FFF2-40B4-BE49-F238E27FC236}">
                <a16:creationId xmlns:a16="http://schemas.microsoft.com/office/drawing/2014/main" id="{1C9380E3-B685-37E9-61A7-1EF8E38918EF}"/>
              </a:ext>
            </a:extLst>
          </p:cNvPr>
          <p:cNvGrpSpPr/>
          <p:nvPr/>
        </p:nvGrpSpPr>
        <p:grpSpPr>
          <a:xfrm>
            <a:off x="100157" y="354195"/>
            <a:ext cx="4948289" cy="4591423"/>
            <a:chOff x="286050" y="299140"/>
            <a:chExt cx="4948289" cy="4591423"/>
          </a:xfrm>
        </p:grpSpPr>
        <p:grpSp>
          <p:nvGrpSpPr>
            <p:cNvPr id="37" name="グループ化 36">
              <a:extLst>
                <a:ext uri="{FF2B5EF4-FFF2-40B4-BE49-F238E27FC236}">
                  <a16:creationId xmlns:a16="http://schemas.microsoft.com/office/drawing/2014/main" id="{38D76513-0746-4791-4272-A420D2B1758B}"/>
                </a:ext>
              </a:extLst>
            </p:cNvPr>
            <p:cNvGrpSpPr/>
            <p:nvPr/>
          </p:nvGrpSpPr>
          <p:grpSpPr>
            <a:xfrm>
              <a:off x="286050" y="3293891"/>
              <a:ext cx="934865" cy="1395257"/>
              <a:chOff x="9740778" y="2701901"/>
              <a:chExt cx="934865" cy="1395257"/>
            </a:xfrm>
          </p:grpSpPr>
          <p:sp>
            <p:nvSpPr>
              <p:cNvPr id="53" name="四角形: 角を丸くする 52">
                <a:extLst>
                  <a:ext uri="{FF2B5EF4-FFF2-40B4-BE49-F238E27FC236}">
                    <a16:creationId xmlns:a16="http://schemas.microsoft.com/office/drawing/2014/main" id="{F375C541-B336-556C-F38B-20EA968006B3}"/>
                  </a:ext>
                </a:extLst>
              </p:cNvPr>
              <p:cNvSpPr/>
              <p:nvPr/>
            </p:nvSpPr>
            <p:spPr>
              <a:xfrm>
                <a:off x="9936543" y="2701901"/>
                <a:ext cx="739100" cy="1395257"/>
              </a:xfrm>
              <a:prstGeom prst="round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pic>
            <p:nvPicPr>
              <p:cNvPr id="54" name="グラフィックス 53">
                <a:extLst>
                  <a:ext uri="{FF2B5EF4-FFF2-40B4-BE49-F238E27FC236}">
                    <a16:creationId xmlns:a16="http://schemas.microsoft.com/office/drawing/2014/main" id="{3CAA678F-B96B-9181-530F-ED923F0F289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9740778" y="2919997"/>
                <a:ext cx="695233" cy="1158111"/>
              </a:xfrm>
              <a:prstGeom prst="rect">
                <a:avLst/>
              </a:prstGeom>
            </p:spPr>
          </p:pic>
        </p:grpSp>
        <p:grpSp>
          <p:nvGrpSpPr>
            <p:cNvPr id="38" name="グループ化 37">
              <a:extLst>
                <a:ext uri="{FF2B5EF4-FFF2-40B4-BE49-F238E27FC236}">
                  <a16:creationId xmlns:a16="http://schemas.microsoft.com/office/drawing/2014/main" id="{B68C508A-8987-2209-2D15-93115B02C87B}"/>
                </a:ext>
              </a:extLst>
            </p:cNvPr>
            <p:cNvGrpSpPr/>
            <p:nvPr/>
          </p:nvGrpSpPr>
          <p:grpSpPr>
            <a:xfrm>
              <a:off x="4465606" y="2643663"/>
              <a:ext cx="768733" cy="1434423"/>
              <a:chOff x="8636403" y="1885830"/>
              <a:chExt cx="768733" cy="1434423"/>
            </a:xfrm>
          </p:grpSpPr>
          <p:sp>
            <p:nvSpPr>
              <p:cNvPr id="51" name="四角形: 角を丸くする 50">
                <a:extLst>
                  <a:ext uri="{FF2B5EF4-FFF2-40B4-BE49-F238E27FC236}">
                    <a16:creationId xmlns:a16="http://schemas.microsoft.com/office/drawing/2014/main" id="{44426B16-F47C-1723-9AB8-A10A76BEB7CB}"/>
                  </a:ext>
                </a:extLst>
              </p:cNvPr>
              <p:cNvSpPr/>
              <p:nvPr/>
            </p:nvSpPr>
            <p:spPr>
              <a:xfrm>
                <a:off x="8666036" y="1885830"/>
                <a:ext cx="739100" cy="1395257"/>
              </a:xfrm>
              <a:prstGeom prst="round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pic>
            <p:nvPicPr>
              <p:cNvPr id="52" name="グラフィックス 51">
                <a:extLst>
                  <a:ext uri="{FF2B5EF4-FFF2-40B4-BE49-F238E27FC236}">
                    <a16:creationId xmlns:a16="http://schemas.microsoft.com/office/drawing/2014/main" id="{09B05DF9-78C7-0D81-FEFD-CC2BA00BB51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636403" y="2268129"/>
                <a:ext cx="754914" cy="1052124"/>
              </a:xfrm>
              <a:prstGeom prst="rect">
                <a:avLst/>
              </a:prstGeom>
            </p:spPr>
          </p:pic>
        </p:grpSp>
        <p:grpSp>
          <p:nvGrpSpPr>
            <p:cNvPr id="39" name="グループ化 38">
              <a:extLst>
                <a:ext uri="{FF2B5EF4-FFF2-40B4-BE49-F238E27FC236}">
                  <a16:creationId xmlns:a16="http://schemas.microsoft.com/office/drawing/2014/main" id="{55A31718-FC16-68E1-CB68-8EE185813777}"/>
                </a:ext>
              </a:extLst>
            </p:cNvPr>
            <p:cNvGrpSpPr/>
            <p:nvPr/>
          </p:nvGrpSpPr>
          <p:grpSpPr>
            <a:xfrm>
              <a:off x="315063" y="1110992"/>
              <a:ext cx="928648" cy="1395257"/>
              <a:chOff x="8682192" y="4833611"/>
              <a:chExt cx="928648" cy="1395257"/>
            </a:xfrm>
          </p:grpSpPr>
          <p:sp>
            <p:nvSpPr>
              <p:cNvPr id="49" name="四角形: 角を丸くする 48">
                <a:extLst>
                  <a:ext uri="{FF2B5EF4-FFF2-40B4-BE49-F238E27FC236}">
                    <a16:creationId xmlns:a16="http://schemas.microsoft.com/office/drawing/2014/main" id="{F18CD9EA-CFE7-2CAE-8A95-0F9504B770FC}"/>
                  </a:ext>
                </a:extLst>
              </p:cNvPr>
              <p:cNvSpPr/>
              <p:nvPr/>
            </p:nvSpPr>
            <p:spPr>
              <a:xfrm>
                <a:off x="8871740" y="4833611"/>
                <a:ext cx="739100" cy="1395257"/>
              </a:xfrm>
              <a:prstGeom prst="round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pic>
            <p:nvPicPr>
              <p:cNvPr id="50" name="グラフィックス 49">
                <a:extLst>
                  <a:ext uri="{FF2B5EF4-FFF2-40B4-BE49-F238E27FC236}">
                    <a16:creationId xmlns:a16="http://schemas.microsoft.com/office/drawing/2014/main" id="{808D118D-1E24-A2A2-1820-3FD5E645C77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flipH="1">
                <a:off x="8682192" y="5126666"/>
                <a:ext cx="826952" cy="1093372"/>
              </a:xfrm>
              <a:prstGeom prst="rect">
                <a:avLst/>
              </a:prstGeom>
            </p:spPr>
          </p:pic>
        </p:grpSp>
        <p:grpSp>
          <p:nvGrpSpPr>
            <p:cNvPr id="40" name="グループ化 39">
              <a:extLst>
                <a:ext uri="{FF2B5EF4-FFF2-40B4-BE49-F238E27FC236}">
                  <a16:creationId xmlns:a16="http://schemas.microsoft.com/office/drawing/2014/main" id="{CE1EB588-17E0-1E9E-13D6-37AF52A1AA00}"/>
                </a:ext>
              </a:extLst>
            </p:cNvPr>
            <p:cNvGrpSpPr/>
            <p:nvPr/>
          </p:nvGrpSpPr>
          <p:grpSpPr>
            <a:xfrm>
              <a:off x="2296826" y="299140"/>
              <a:ext cx="1097259" cy="1395257"/>
              <a:chOff x="11245596" y="1805151"/>
              <a:chExt cx="1097259" cy="1395257"/>
            </a:xfrm>
          </p:grpSpPr>
          <p:sp>
            <p:nvSpPr>
              <p:cNvPr id="47" name="四角形: 角を丸くする 46">
                <a:extLst>
                  <a:ext uri="{FF2B5EF4-FFF2-40B4-BE49-F238E27FC236}">
                    <a16:creationId xmlns:a16="http://schemas.microsoft.com/office/drawing/2014/main" id="{21409703-CD2D-B8F8-C31E-F9AAA7372A6C}"/>
                  </a:ext>
                </a:extLst>
              </p:cNvPr>
              <p:cNvSpPr/>
              <p:nvPr/>
            </p:nvSpPr>
            <p:spPr>
              <a:xfrm>
                <a:off x="11424676" y="1805151"/>
                <a:ext cx="739100" cy="1395257"/>
              </a:xfrm>
              <a:prstGeom prst="roundRect">
                <a:avLst/>
              </a:prstGeom>
              <a:solidFill>
                <a:srgbClr val="B7DE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pic>
            <p:nvPicPr>
              <p:cNvPr id="48" name="グラフィックス 47">
                <a:extLst>
                  <a:ext uri="{FF2B5EF4-FFF2-40B4-BE49-F238E27FC236}">
                    <a16:creationId xmlns:a16="http://schemas.microsoft.com/office/drawing/2014/main" id="{2D6AE3EC-6F8C-519A-567D-AE6C023DCE2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1245596" y="2027101"/>
                <a:ext cx="1097259" cy="1173307"/>
              </a:xfrm>
              <a:prstGeom prst="rect">
                <a:avLst/>
              </a:prstGeom>
            </p:spPr>
          </p:pic>
        </p:grpSp>
        <p:sp>
          <p:nvSpPr>
            <p:cNvPr id="41" name="四角形: 角を丸くする 40">
              <a:extLst>
                <a:ext uri="{FF2B5EF4-FFF2-40B4-BE49-F238E27FC236}">
                  <a16:creationId xmlns:a16="http://schemas.microsoft.com/office/drawing/2014/main" id="{A5A35058-714E-525E-6613-1B58B4C6E34F}"/>
                </a:ext>
              </a:extLst>
            </p:cNvPr>
            <p:cNvSpPr/>
            <p:nvPr/>
          </p:nvSpPr>
          <p:spPr>
            <a:xfrm>
              <a:off x="4473513" y="4194385"/>
              <a:ext cx="739100" cy="571918"/>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42" name="四角形: 角を丸くする 41">
              <a:extLst>
                <a:ext uri="{FF2B5EF4-FFF2-40B4-BE49-F238E27FC236}">
                  <a16:creationId xmlns:a16="http://schemas.microsoft.com/office/drawing/2014/main" id="{906DC642-DDD3-BB91-772E-7B8BDC1CDFA8}"/>
                </a:ext>
              </a:extLst>
            </p:cNvPr>
            <p:cNvSpPr/>
            <p:nvPr/>
          </p:nvSpPr>
          <p:spPr>
            <a:xfrm>
              <a:off x="1461622" y="1088693"/>
              <a:ext cx="739100" cy="1389676"/>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43" name="四角形: 角を丸くする 42">
              <a:extLst>
                <a:ext uri="{FF2B5EF4-FFF2-40B4-BE49-F238E27FC236}">
                  <a16:creationId xmlns:a16="http://schemas.microsoft.com/office/drawing/2014/main" id="{5992E09F-779C-0237-4D04-F2AFB7614E93}"/>
                </a:ext>
              </a:extLst>
            </p:cNvPr>
            <p:cNvSpPr/>
            <p:nvPr/>
          </p:nvSpPr>
          <p:spPr>
            <a:xfrm>
              <a:off x="2488899" y="1832787"/>
              <a:ext cx="739100" cy="571918"/>
            </a:xfrm>
            <a:prstGeom prst="round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44" name="四角形: 角を丸くする 43">
              <a:extLst>
                <a:ext uri="{FF2B5EF4-FFF2-40B4-BE49-F238E27FC236}">
                  <a16:creationId xmlns:a16="http://schemas.microsoft.com/office/drawing/2014/main" id="{59DCDD3E-297C-8758-D00B-47A698519157}"/>
                </a:ext>
              </a:extLst>
            </p:cNvPr>
            <p:cNvSpPr/>
            <p:nvPr/>
          </p:nvSpPr>
          <p:spPr>
            <a:xfrm>
              <a:off x="450386" y="2612925"/>
              <a:ext cx="739100" cy="571918"/>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pic>
          <p:nvPicPr>
            <p:cNvPr id="45" name="グラフィックス 44">
              <a:extLst>
                <a:ext uri="{FF2B5EF4-FFF2-40B4-BE49-F238E27FC236}">
                  <a16:creationId xmlns:a16="http://schemas.microsoft.com/office/drawing/2014/main" id="{4A1B22D5-AB90-1541-26FC-CFD3C7DD584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16916" y="1266456"/>
              <a:ext cx="3702749" cy="3624107"/>
            </a:xfrm>
            <a:prstGeom prst="rect">
              <a:avLst/>
            </a:prstGeom>
          </p:spPr>
        </p:pic>
        <p:pic>
          <p:nvPicPr>
            <p:cNvPr id="46" name="グラフィックス 45">
              <a:extLst>
                <a:ext uri="{FF2B5EF4-FFF2-40B4-BE49-F238E27FC236}">
                  <a16:creationId xmlns:a16="http://schemas.microsoft.com/office/drawing/2014/main" id="{3A49AF9F-FE06-7D44-8B4B-B53166EDF1E2}"/>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650327" y="4314577"/>
              <a:ext cx="406309" cy="355521"/>
            </a:xfrm>
            <a:prstGeom prst="rect">
              <a:avLst/>
            </a:prstGeom>
          </p:spPr>
        </p:pic>
      </p:grpSp>
      <p:sp>
        <p:nvSpPr>
          <p:cNvPr id="3" name="テキスト ボックス 2">
            <a:extLst>
              <a:ext uri="{FF2B5EF4-FFF2-40B4-BE49-F238E27FC236}">
                <a16:creationId xmlns:a16="http://schemas.microsoft.com/office/drawing/2014/main" id="{A427EF78-E98C-C7DF-34AE-3BA40D563152}"/>
              </a:ext>
            </a:extLst>
          </p:cNvPr>
          <p:cNvSpPr txBox="1"/>
          <p:nvPr/>
        </p:nvSpPr>
        <p:spPr>
          <a:xfrm>
            <a:off x="404135" y="716219"/>
            <a:ext cx="1429850" cy="30777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b="1" i="0" u="sng" strike="noStrike" kern="1200" cap="none" spc="0" normalizeH="0" baseline="0" noProof="0" dirty="0">
                <a:ln>
                  <a:noFill/>
                </a:ln>
                <a:solidFill>
                  <a:schemeClr val="bg1"/>
                </a:solidFill>
                <a:effectLst/>
                <a:uLnTx/>
                <a:uFillTx/>
                <a:latin typeface="BIZ UDPゴシック" panose="020B0400000000000000" pitchFamily="50" charset="-128"/>
                <a:ea typeface="BIZ UDPゴシック" panose="020B0400000000000000" pitchFamily="50" charset="-128"/>
                <a:cs typeface="+mn-cs"/>
              </a:rPr>
              <a:t>事業主の皆様へ</a:t>
            </a:r>
          </a:p>
        </p:txBody>
      </p:sp>
      <p:sp>
        <p:nvSpPr>
          <p:cNvPr id="20" name="テキスト ボックス 19">
            <a:extLst>
              <a:ext uri="{FF2B5EF4-FFF2-40B4-BE49-F238E27FC236}">
                <a16:creationId xmlns:a16="http://schemas.microsoft.com/office/drawing/2014/main" id="{32D2B678-77EE-D8F4-9C1F-DC8F961FC1AE}"/>
              </a:ext>
            </a:extLst>
          </p:cNvPr>
          <p:cNvSpPr txBox="1"/>
          <p:nvPr/>
        </p:nvSpPr>
        <p:spPr>
          <a:xfrm>
            <a:off x="887337" y="5451575"/>
            <a:ext cx="3423834" cy="360163"/>
          </a:xfrm>
          <a:prstGeom prst="rect">
            <a:avLst/>
          </a:prstGeom>
          <a:noFill/>
          <a:ln>
            <a:noFill/>
          </a:ln>
        </p:spPr>
        <p:txBody>
          <a:bodyPr wrap="square" lIns="0" tIns="0" rIns="0" bIns="0" rtlCol="0">
            <a:spAutoFit/>
          </a:bodyPr>
          <a:lstStyle/>
          <a:p>
            <a:pPr algn="ctr" hangingPunct="0">
              <a:lnSpc>
                <a:spcPct val="114000"/>
              </a:lnSpc>
            </a:pPr>
            <a:r>
              <a:rPr lang="ja-JP" altLang="en-US" sz="2400" b="1" dirty="0">
                <a:solidFill>
                  <a:schemeClr val="bg1"/>
                </a:solidFill>
                <a:latin typeface="BIZ UDPGothic" panose="020B0400000000000000" pitchFamily="34" charset="-128"/>
                <a:ea typeface="BIZ UDPGothic" panose="020B0400000000000000" pitchFamily="34" charset="-128"/>
              </a:rPr>
              <a:t>拡充される給付の例</a:t>
            </a:r>
            <a:endParaRPr lang="en-US" altLang="ja-JP" sz="2400" strike="sngStrike" dirty="0">
              <a:solidFill>
                <a:srgbClr val="FF0000"/>
              </a:solidFill>
              <a:latin typeface="BIZ UDPGothic" panose="020B0400000000000000" pitchFamily="34" charset="-128"/>
              <a:ea typeface="BIZ UDPGothic" panose="020B0400000000000000" pitchFamily="34" charset="-128"/>
            </a:endParaRPr>
          </a:p>
        </p:txBody>
      </p:sp>
      <p:sp>
        <p:nvSpPr>
          <p:cNvPr id="26" name="テキスト ボックス 25">
            <a:extLst>
              <a:ext uri="{FF2B5EF4-FFF2-40B4-BE49-F238E27FC236}">
                <a16:creationId xmlns:a16="http://schemas.microsoft.com/office/drawing/2014/main" id="{51AB4D44-B535-801D-6970-A4D513956B8F}"/>
              </a:ext>
            </a:extLst>
          </p:cNvPr>
          <p:cNvSpPr txBox="1"/>
          <p:nvPr/>
        </p:nvSpPr>
        <p:spPr>
          <a:xfrm>
            <a:off x="263526" y="9003058"/>
            <a:ext cx="4794785" cy="1099083"/>
          </a:xfrm>
          <a:prstGeom prst="rect">
            <a:avLst/>
          </a:prstGeom>
          <a:noFill/>
          <a:ln>
            <a:noFill/>
          </a:ln>
        </p:spPr>
        <p:txBody>
          <a:bodyPr wrap="square" lIns="0" tIns="0" rIns="0" bIns="0" rtlCol="0">
            <a:spAutoFit/>
          </a:bodyPr>
          <a:lstStyle/>
          <a:p>
            <a:pPr marL="285750" indent="-285750" hangingPunct="0">
              <a:lnSpc>
                <a:spcPct val="114000"/>
              </a:lnSpc>
              <a:buFont typeface="Wingdings" panose="05000000000000000000" pitchFamily="2" charset="2"/>
              <a:buChar char="l"/>
            </a:pPr>
            <a:r>
              <a:rPr lang="ja-JP" altLang="en-US" sz="1200" b="1" dirty="0">
                <a:solidFill>
                  <a:schemeClr val="bg1"/>
                </a:solidFill>
                <a:latin typeface="BIZ UDPGothic" panose="020B0400000000000000" pitchFamily="34" charset="-128"/>
                <a:ea typeface="BIZ UDPGothic" panose="020B0400000000000000" pitchFamily="34" charset="-128"/>
              </a:rPr>
              <a:t>近年、少子化・人口減少の進行が加速していることを踏まえ、政府は令和５年</a:t>
            </a:r>
            <a:r>
              <a:rPr lang="en-US" altLang="ja-JP" sz="1200" b="1" dirty="0">
                <a:solidFill>
                  <a:schemeClr val="bg1"/>
                </a:solidFill>
                <a:latin typeface="BIZ UDPGothic" panose="020B0400000000000000" pitchFamily="34" charset="-128"/>
                <a:ea typeface="BIZ UDPGothic" panose="020B0400000000000000" pitchFamily="34" charset="-128"/>
              </a:rPr>
              <a:t>12</a:t>
            </a:r>
            <a:r>
              <a:rPr lang="ja-JP" altLang="en-US" sz="1200" b="1" dirty="0">
                <a:solidFill>
                  <a:schemeClr val="bg1"/>
                </a:solidFill>
                <a:latin typeface="BIZ UDPGothic" panose="020B0400000000000000" pitchFamily="34" charset="-128"/>
                <a:ea typeface="BIZ UDPGothic" panose="020B0400000000000000" pitchFamily="34" charset="-128"/>
              </a:rPr>
              <a:t>月にこども未来戦略「加速化プラン」を策定しました。</a:t>
            </a:r>
            <a:endParaRPr lang="en-US" altLang="ja-JP" sz="1200" b="1" dirty="0">
              <a:solidFill>
                <a:schemeClr val="bg1"/>
              </a:solidFill>
              <a:latin typeface="BIZ UDPGothic" panose="020B0400000000000000" pitchFamily="34" charset="-128"/>
              <a:ea typeface="BIZ UDPGothic" panose="020B0400000000000000" pitchFamily="34" charset="-128"/>
            </a:endParaRPr>
          </a:p>
          <a:p>
            <a:pPr marL="285750" indent="-285750" hangingPunct="0">
              <a:lnSpc>
                <a:spcPct val="114000"/>
              </a:lnSpc>
              <a:spcBef>
                <a:spcPts val="600"/>
              </a:spcBef>
              <a:buFont typeface="Wingdings" panose="05000000000000000000" pitchFamily="2" charset="2"/>
              <a:buChar char="l"/>
            </a:pPr>
            <a:r>
              <a:rPr lang="ja-JP" altLang="en-US" sz="1200" b="1" dirty="0">
                <a:solidFill>
                  <a:schemeClr val="bg1"/>
                </a:solidFill>
                <a:latin typeface="BIZ UDPGothic" panose="020B0400000000000000" pitchFamily="34" charset="-128"/>
                <a:ea typeface="BIZ UDPGothic" panose="020B0400000000000000" pitchFamily="34" charset="-128"/>
              </a:rPr>
              <a:t>「加速化プラン」による取組を通じて、若い世代が希望どおり結婚し、希望する誰もがこどもを持ち、安心して子育てできる社会、こどもたちが笑顔で暮らせる社会の実現を目指しています。</a:t>
            </a:r>
          </a:p>
        </p:txBody>
      </p:sp>
      <p:sp>
        <p:nvSpPr>
          <p:cNvPr id="18" name="二等辺三角形 17">
            <a:extLst>
              <a:ext uri="{FF2B5EF4-FFF2-40B4-BE49-F238E27FC236}">
                <a16:creationId xmlns:a16="http://schemas.microsoft.com/office/drawing/2014/main" id="{033F81E5-D5AB-56CE-E732-59FA435B3407}"/>
              </a:ext>
            </a:extLst>
          </p:cNvPr>
          <p:cNvSpPr/>
          <p:nvPr/>
        </p:nvSpPr>
        <p:spPr>
          <a:xfrm rot="5400000" flipV="1">
            <a:off x="5280386" y="-25462"/>
            <a:ext cx="2276805" cy="2300251"/>
          </a:xfrm>
          <a:prstGeom prst="triangle">
            <a:avLst>
              <a:gd name="adj" fmla="val 0"/>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DCEDAD7C-8632-0E49-B019-ACDB875421E6}"/>
              </a:ext>
            </a:extLst>
          </p:cNvPr>
          <p:cNvSpPr txBox="1"/>
          <p:nvPr/>
        </p:nvSpPr>
        <p:spPr>
          <a:xfrm>
            <a:off x="5279056" y="758907"/>
            <a:ext cx="2289858" cy="9500562"/>
          </a:xfrm>
          <a:prstGeom prst="rect">
            <a:avLst/>
          </a:prstGeom>
          <a:noFill/>
        </p:spPr>
        <p:txBody>
          <a:bodyPr vert="eaVert" wrap="square" rtlCol="0">
            <a:spAutoFit/>
          </a:bodyPr>
          <a:lstStyle/>
          <a:p>
            <a:pPr marL="0" marR="0" lvl="0" indent="0" algn="l" defTabSz="457200" rtl="0" eaLnBrk="1" fontAlgn="auto" latinLnBrk="0" hangingPunct="1">
              <a:lnSpc>
                <a:spcPct val="114000"/>
              </a:lnSpc>
              <a:spcBef>
                <a:spcPts val="0"/>
              </a:spcBef>
              <a:spcAft>
                <a:spcPts val="0"/>
              </a:spcAft>
              <a:buClrTx/>
              <a:buSzTx/>
              <a:buFontTx/>
              <a:buNone/>
              <a:tabLst/>
              <a:defRPr/>
            </a:pPr>
            <a:r>
              <a:rPr kumimoji="0" lang="ja-JP" altLang="en-US" sz="30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児童手当の拡充や妊婦のための支援給付など</a:t>
            </a:r>
            <a:endParaRPr kumimoji="0" lang="en-US" altLang="ja-JP" sz="30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14000"/>
              </a:lnSpc>
              <a:spcBef>
                <a:spcPts val="0"/>
              </a:spcBef>
              <a:spcAft>
                <a:spcPts val="0"/>
              </a:spcAft>
              <a:buClrTx/>
              <a:buSzTx/>
              <a:buFontTx/>
              <a:buNone/>
              <a:tabLst/>
              <a:defRPr/>
            </a:pPr>
            <a:r>
              <a:rPr kumimoji="0" lang="ja-JP" altLang="en-US" sz="3000" b="1" i="0" u="none" strike="noStrike" kern="1200" cap="none" spc="0" normalizeH="0" baseline="0" noProof="0" dirty="0">
                <a:ln>
                  <a:noFill/>
                </a:ln>
                <a:solidFill>
                  <a:srgbClr val="31859C"/>
                </a:solidFill>
                <a:effectLst/>
                <a:uLnTx/>
                <a:uFillTx/>
                <a:latin typeface="BIZ UDPゴシック" panose="020B0400000000000000" pitchFamily="50" charset="-128"/>
                <a:ea typeface="BIZ UDPゴシック" panose="020B0400000000000000" pitchFamily="50" charset="-128"/>
                <a:cs typeface="+mn-cs"/>
              </a:rPr>
              <a:t>こども</a:t>
            </a:r>
            <a:r>
              <a:rPr kumimoji="0" lang="ja-JP" altLang="en-US" sz="3000" b="0" i="0" u="none" strike="noStrike" kern="1200" cap="none" spc="0" normalizeH="0" baseline="0" noProof="0" dirty="0">
                <a:ln>
                  <a:noFill/>
                </a:ln>
                <a:solidFill>
                  <a:srgbClr val="31859C"/>
                </a:solidFill>
                <a:effectLst/>
                <a:uLnTx/>
                <a:uFillTx/>
                <a:latin typeface="BIZ UDPゴシック" panose="020B0400000000000000" pitchFamily="50" charset="-128"/>
                <a:ea typeface="BIZ UDPゴシック" panose="020B0400000000000000" pitchFamily="50" charset="-128"/>
                <a:cs typeface="+mn-cs"/>
              </a:rPr>
              <a:t>・</a:t>
            </a:r>
            <a:r>
              <a:rPr kumimoji="0" lang="ja-JP" altLang="en-US" sz="3000" b="1" i="0" u="none" strike="noStrike" kern="1200" cap="none" spc="0" normalizeH="0" baseline="0" noProof="0" dirty="0">
                <a:ln>
                  <a:noFill/>
                </a:ln>
                <a:solidFill>
                  <a:srgbClr val="31859C"/>
                </a:solidFill>
                <a:effectLst/>
                <a:uLnTx/>
                <a:uFillTx/>
                <a:latin typeface="BIZ UDPゴシック" panose="020B0400000000000000" pitchFamily="50" charset="-128"/>
                <a:ea typeface="BIZ UDPゴシック" panose="020B0400000000000000" pitchFamily="50" charset="-128"/>
                <a:cs typeface="+mn-cs"/>
              </a:rPr>
              <a:t>子育て支援の拡充</a:t>
            </a:r>
            <a:r>
              <a:rPr kumimoji="0" lang="ja-JP" altLang="en-US" sz="30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が既に始まっています。</a:t>
            </a:r>
            <a:endParaRPr kumimoji="0" lang="en-US" altLang="ja-JP" sz="30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14000"/>
              </a:lnSpc>
              <a:spcBef>
                <a:spcPts val="0"/>
              </a:spcBef>
              <a:spcAft>
                <a:spcPts val="0"/>
              </a:spcAft>
              <a:buClrTx/>
              <a:buSzTx/>
              <a:buFontTx/>
              <a:buNone/>
              <a:tabLst/>
              <a:defRPr/>
            </a:pPr>
            <a:r>
              <a:rPr kumimoji="0" lang="ja-JP" altLang="en-US" sz="30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給付の拡充には、令和８年度から始まる</a:t>
            </a:r>
            <a:endParaRPr kumimoji="0" lang="en-US" altLang="ja-JP" sz="30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14000"/>
              </a:lnSpc>
              <a:spcBef>
                <a:spcPts val="0"/>
              </a:spcBef>
              <a:spcAft>
                <a:spcPts val="0"/>
              </a:spcAft>
              <a:buClrTx/>
              <a:buSzTx/>
              <a:buFontTx/>
              <a:buNone/>
              <a:tabLst/>
              <a:defRPr/>
            </a:pPr>
            <a:r>
              <a:rPr kumimoji="0" lang="ja-JP" altLang="en-US" sz="3000" b="1" i="0" u="none" strike="noStrike" kern="1200" cap="none" spc="0" normalizeH="0" baseline="0" noProof="0" dirty="0">
                <a:ln>
                  <a:noFill/>
                </a:ln>
                <a:solidFill>
                  <a:srgbClr val="31859C"/>
                </a:solidFill>
                <a:effectLst/>
                <a:uLnTx/>
                <a:uFillTx/>
                <a:latin typeface="BIZ UDPゴシック" panose="020B0400000000000000" pitchFamily="50" charset="-128"/>
                <a:ea typeface="BIZ UDPゴシック" panose="020B0400000000000000" pitchFamily="50" charset="-128"/>
                <a:cs typeface="+mn-cs"/>
              </a:rPr>
              <a:t>子ども・子育て支援金</a:t>
            </a:r>
            <a:r>
              <a:rPr kumimoji="0" lang="ja-JP" altLang="en-US" sz="30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が充てられます。</a:t>
            </a:r>
          </a:p>
        </p:txBody>
      </p:sp>
      <p:sp>
        <p:nvSpPr>
          <p:cNvPr id="24" name="二等辺三角形 23">
            <a:extLst>
              <a:ext uri="{FF2B5EF4-FFF2-40B4-BE49-F238E27FC236}">
                <a16:creationId xmlns:a16="http://schemas.microsoft.com/office/drawing/2014/main" id="{4C4120EA-261C-491E-586F-8D1507CF2A27}"/>
              </a:ext>
            </a:extLst>
          </p:cNvPr>
          <p:cNvSpPr/>
          <p:nvPr/>
        </p:nvSpPr>
        <p:spPr>
          <a:xfrm rot="16200000" flipV="1">
            <a:off x="5267333" y="8417024"/>
            <a:ext cx="2276805" cy="2300251"/>
          </a:xfrm>
          <a:prstGeom prst="triangle">
            <a:avLst>
              <a:gd name="adj"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5" name="直線コネクタ 24">
            <a:extLst>
              <a:ext uri="{FF2B5EF4-FFF2-40B4-BE49-F238E27FC236}">
                <a16:creationId xmlns:a16="http://schemas.microsoft.com/office/drawing/2014/main" id="{030CCC94-80E8-4EC7-2FC1-DFC37F0CBE43}"/>
              </a:ext>
            </a:extLst>
          </p:cNvPr>
          <p:cNvCxnSpPr>
            <a:cxnSpLocks/>
          </p:cNvCxnSpPr>
          <p:nvPr/>
        </p:nvCxnSpPr>
        <p:spPr>
          <a:xfrm>
            <a:off x="508739" y="5345906"/>
            <a:ext cx="4284000"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grpSp>
        <p:nvGrpSpPr>
          <p:cNvPr id="81" name="グループ化 80">
            <a:extLst>
              <a:ext uri="{FF2B5EF4-FFF2-40B4-BE49-F238E27FC236}">
                <a16:creationId xmlns:a16="http://schemas.microsoft.com/office/drawing/2014/main" id="{257B1F91-9BD2-7790-07DC-4B2C97D1CD79}"/>
              </a:ext>
            </a:extLst>
          </p:cNvPr>
          <p:cNvGrpSpPr/>
          <p:nvPr/>
        </p:nvGrpSpPr>
        <p:grpSpPr>
          <a:xfrm>
            <a:off x="381115" y="6038277"/>
            <a:ext cx="4451528" cy="2803899"/>
            <a:chOff x="231647" y="6066789"/>
            <a:chExt cx="4800820" cy="2933279"/>
          </a:xfrm>
        </p:grpSpPr>
        <p:grpSp>
          <p:nvGrpSpPr>
            <p:cNvPr id="31" name="グループ化 30">
              <a:extLst>
                <a:ext uri="{FF2B5EF4-FFF2-40B4-BE49-F238E27FC236}">
                  <a16:creationId xmlns:a16="http://schemas.microsoft.com/office/drawing/2014/main" id="{AC32B7F5-0725-86F1-9230-3643848AA7D4}"/>
                </a:ext>
              </a:extLst>
            </p:cNvPr>
            <p:cNvGrpSpPr/>
            <p:nvPr/>
          </p:nvGrpSpPr>
          <p:grpSpPr>
            <a:xfrm rot="10800000">
              <a:off x="397301" y="7688570"/>
              <a:ext cx="4458926" cy="1311498"/>
              <a:chOff x="300794" y="8821781"/>
              <a:chExt cx="5051378" cy="1485756"/>
            </a:xfrm>
          </p:grpSpPr>
          <p:sp>
            <p:nvSpPr>
              <p:cNvPr id="74" name="四角形: 角を丸くする 73">
                <a:extLst>
                  <a:ext uri="{FF2B5EF4-FFF2-40B4-BE49-F238E27FC236}">
                    <a16:creationId xmlns:a16="http://schemas.microsoft.com/office/drawing/2014/main" id="{C74E4911-E10F-6674-443B-9170062918B9}"/>
                  </a:ext>
                </a:extLst>
              </p:cNvPr>
              <p:cNvSpPr/>
              <p:nvPr/>
            </p:nvSpPr>
            <p:spPr>
              <a:xfrm>
                <a:off x="300794" y="8821781"/>
                <a:ext cx="1525183" cy="1485756"/>
              </a:xfrm>
              <a:prstGeom prst="roundRect">
                <a:avLst/>
              </a:prstGeom>
              <a:solidFill>
                <a:schemeClr val="bg1"/>
              </a:solid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 name="四角形: 角を丸くする 74">
                <a:extLst>
                  <a:ext uri="{FF2B5EF4-FFF2-40B4-BE49-F238E27FC236}">
                    <a16:creationId xmlns:a16="http://schemas.microsoft.com/office/drawing/2014/main" id="{EFB66958-589D-C724-F297-1F096B3125B0}"/>
                  </a:ext>
                </a:extLst>
              </p:cNvPr>
              <p:cNvSpPr/>
              <p:nvPr/>
            </p:nvSpPr>
            <p:spPr>
              <a:xfrm>
                <a:off x="2040316" y="8821781"/>
                <a:ext cx="1525183" cy="1485756"/>
              </a:xfrm>
              <a:prstGeom prst="roundRect">
                <a:avLst/>
              </a:prstGeom>
              <a:solidFill>
                <a:schemeClr val="bg1"/>
              </a:solid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 name="四角形: 角を丸くする 75">
                <a:extLst>
                  <a:ext uri="{FF2B5EF4-FFF2-40B4-BE49-F238E27FC236}">
                    <a16:creationId xmlns:a16="http://schemas.microsoft.com/office/drawing/2014/main" id="{EE167A4F-68B8-9E2F-45F2-2443FCD0637B}"/>
                  </a:ext>
                </a:extLst>
              </p:cNvPr>
              <p:cNvSpPr/>
              <p:nvPr/>
            </p:nvSpPr>
            <p:spPr>
              <a:xfrm>
                <a:off x="3779838" y="8821781"/>
                <a:ext cx="1572334" cy="1485756"/>
              </a:xfrm>
              <a:prstGeom prst="roundRect">
                <a:avLst/>
              </a:prstGeom>
              <a:solidFill>
                <a:schemeClr val="bg1"/>
              </a:solid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2" name="テキスト ボックス 31">
              <a:extLst>
                <a:ext uri="{FF2B5EF4-FFF2-40B4-BE49-F238E27FC236}">
                  <a16:creationId xmlns:a16="http://schemas.microsoft.com/office/drawing/2014/main" id="{BDAE919F-0952-77EC-76C7-992290F48A4B}"/>
                </a:ext>
              </a:extLst>
            </p:cNvPr>
            <p:cNvSpPr txBox="1"/>
            <p:nvPr/>
          </p:nvSpPr>
          <p:spPr>
            <a:xfrm>
              <a:off x="516639" y="8101942"/>
              <a:ext cx="1089891" cy="606290"/>
            </a:xfrm>
            <a:prstGeom prst="rect">
              <a:avLst/>
            </a:prstGeom>
            <a:noFill/>
          </p:spPr>
          <p:txBody>
            <a:bodyPr wrap="square" lIns="0" tIns="0" rIns="0" bIns="0">
              <a:spAutoFit/>
            </a:bodyPr>
            <a:lstStyle/>
            <a:p>
              <a:pPr algn="ctr" hangingPunct="0">
                <a:lnSpc>
                  <a:spcPct val="114000"/>
                </a:lnSpc>
              </a:pPr>
              <a:r>
                <a:rPr lang="zh-TW" altLang="en-US" b="1" dirty="0">
                  <a:solidFill>
                    <a:schemeClr val="accent5">
                      <a:lumMod val="75000"/>
                    </a:schemeClr>
                  </a:solidFill>
                  <a:latin typeface="BIZ UDPGothic" panose="020B0400000000000000" pitchFamily="34" charset="-128"/>
                  <a:ea typeface="BIZ UDPGothic" panose="020B0400000000000000" pitchFamily="34" charset="-128"/>
                </a:rPr>
                <a:t>育児時短就業給付</a:t>
              </a:r>
              <a:endParaRPr lang="en-US" altLang="ja-JP" b="1" dirty="0">
                <a:solidFill>
                  <a:schemeClr val="accent5">
                    <a:lumMod val="75000"/>
                  </a:schemeClr>
                </a:solidFill>
                <a:latin typeface="BIZ UDPGothic" panose="020B0400000000000000" pitchFamily="34" charset="-128"/>
                <a:ea typeface="BIZ UDPGothic" panose="020B0400000000000000" pitchFamily="34" charset="-128"/>
              </a:endParaRPr>
            </a:p>
          </p:txBody>
        </p:sp>
        <p:sp>
          <p:nvSpPr>
            <p:cNvPr id="33" name="テキスト ボックス 32">
              <a:extLst>
                <a:ext uri="{FF2B5EF4-FFF2-40B4-BE49-F238E27FC236}">
                  <a16:creationId xmlns:a16="http://schemas.microsoft.com/office/drawing/2014/main" id="{B309A242-F82E-EA42-155E-1469CA02492F}"/>
                </a:ext>
              </a:extLst>
            </p:cNvPr>
            <p:cNvSpPr txBox="1"/>
            <p:nvPr/>
          </p:nvSpPr>
          <p:spPr>
            <a:xfrm>
              <a:off x="3484828" y="8009041"/>
              <a:ext cx="1366938" cy="829509"/>
            </a:xfrm>
            <a:prstGeom prst="rect">
              <a:avLst/>
            </a:prstGeom>
            <a:noFill/>
          </p:spPr>
          <p:txBody>
            <a:bodyPr wrap="square" lIns="0" tIns="0" rIns="0" bIns="0">
              <a:spAutoFit/>
            </a:bodyPr>
            <a:lstStyle/>
            <a:p>
              <a:pPr algn="ctr" hangingPunct="0">
                <a:lnSpc>
                  <a:spcPct val="114000"/>
                </a:lnSpc>
              </a:pPr>
              <a:r>
                <a:rPr lang="ja-JP" altLang="en-US" sz="1600" b="1" dirty="0">
                  <a:solidFill>
                    <a:schemeClr val="accent5">
                      <a:lumMod val="75000"/>
                    </a:schemeClr>
                  </a:solidFill>
                  <a:latin typeface="BIZ UDPGothic" panose="020B0400000000000000" pitchFamily="34" charset="-128"/>
                  <a:ea typeface="BIZ UDPGothic" panose="020B0400000000000000" pitchFamily="34" charset="-128"/>
                </a:rPr>
                <a:t>育児期間中</a:t>
              </a:r>
              <a:endParaRPr lang="en-US" altLang="ja-JP" sz="1600" b="1" dirty="0">
                <a:solidFill>
                  <a:schemeClr val="accent5">
                    <a:lumMod val="75000"/>
                  </a:schemeClr>
                </a:solidFill>
                <a:latin typeface="BIZ UDPGothic" panose="020B0400000000000000" pitchFamily="34" charset="-128"/>
                <a:ea typeface="BIZ UDPGothic" panose="020B0400000000000000" pitchFamily="34" charset="-128"/>
              </a:endParaRPr>
            </a:p>
            <a:p>
              <a:pPr algn="ctr" hangingPunct="0">
                <a:lnSpc>
                  <a:spcPct val="114000"/>
                </a:lnSpc>
              </a:pPr>
              <a:r>
                <a:rPr lang="ja-JP" altLang="en-US" sz="1600" b="1" dirty="0">
                  <a:solidFill>
                    <a:schemeClr val="accent5">
                      <a:lumMod val="75000"/>
                    </a:schemeClr>
                  </a:solidFill>
                  <a:latin typeface="BIZ UDPGothic" panose="020B0400000000000000" pitchFamily="34" charset="-128"/>
                  <a:ea typeface="BIZ UDPGothic" panose="020B0400000000000000" pitchFamily="34" charset="-128"/>
                </a:rPr>
                <a:t>の国民年金</a:t>
              </a:r>
              <a:endParaRPr lang="en-US" altLang="ja-JP" sz="1600" b="1" dirty="0">
                <a:solidFill>
                  <a:schemeClr val="accent5">
                    <a:lumMod val="75000"/>
                  </a:schemeClr>
                </a:solidFill>
                <a:latin typeface="BIZ UDPGothic" panose="020B0400000000000000" pitchFamily="34" charset="-128"/>
                <a:ea typeface="BIZ UDPGothic" panose="020B0400000000000000" pitchFamily="34" charset="-128"/>
              </a:endParaRPr>
            </a:p>
            <a:p>
              <a:pPr algn="ctr" hangingPunct="0">
                <a:lnSpc>
                  <a:spcPct val="114000"/>
                </a:lnSpc>
              </a:pPr>
              <a:r>
                <a:rPr lang="ja-JP" altLang="en-US" sz="1600" b="1" dirty="0">
                  <a:solidFill>
                    <a:schemeClr val="accent5">
                      <a:lumMod val="75000"/>
                    </a:schemeClr>
                  </a:solidFill>
                  <a:latin typeface="BIZ UDPGothic" panose="020B0400000000000000" pitchFamily="34" charset="-128"/>
                  <a:ea typeface="BIZ UDPGothic" panose="020B0400000000000000" pitchFamily="34" charset="-128"/>
                </a:rPr>
                <a:t>保険料免除</a:t>
              </a:r>
              <a:endParaRPr lang="en-US" altLang="ja-JP" sz="1600" b="1" dirty="0">
                <a:solidFill>
                  <a:schemeClr val="accent5">
                    <a:lumMod val="75000"/>
                  </a:schemeClr>
                </a:solidFill>
                <a:latin typeface="BIZ UDPGothic" panose="020B0400000000000000" pitchFamily="34" charset="-128"/>
                <a:ea typeface="BIZ UDPGothic" panose="020B0400000000000000" pitchFamily="34" charset="-128"/>
              </a:endParaRPr>
            </a:p>
          </p:txBody>
        </p:sp>
        <p:sp>
          <p:nvSpPr>
            <p:cNvPr id="55" name="テキスト ボックス 54">
              <a:extLst>
                <a:ext uri="{FF2B5EF4-FFF2-40B4-BE49-F238E27FC236}">
                  <a16:creationId xmlns:a16="http://schemas.microsoft.com/office/drawing/2014/main" id="{18E009C4-22F1-0294-8301-5A0DFE4342ED}"/>
                </a:ext>
              </a:extLst>
            </p:cNvPr>
            <p:cNvSpPr txBox="1"/>
            <p:nvPr/>
          </p:nvSpPr>
          <p:spPr>
            <a:xfrm>
              <a:off x="2118301" y="7915573"/>
              <a:ext cx="1089891" cy="933090"/>
            </a:xfrm>
            <a:prstGeom prst="rect">
              <a:avLst/>
            </a:prstGeom>
            <a:noFill/>
          </p:spPr>
          <p:txBody>
            <a:bodyPr wrap="square" lIns="0" tIns="0" rIns="0" bIns="0">
              <a:spAutoFit/>
            </a:bodyPr>
            <a:lstStyle/>
            <a:p>
              <a:pPr algn="ctr" hangingPunct="0">
                <a:lnSpc>
                  <a:spcPct val="114000"/>
                </a:lnSpc>
              </a:pPr>
              <a:r>
                <a:rPr lang="ja-JP" altLang="en-US" b="1" dirty="0">
                  <a:solidFill>
                    <a:schemeClr val="accent5">
                      <a:lumMod val="75000"/>
                    </a:schemeClr>
                  </a:solidFill>
                  <a:latin typeface="BIZ UDPGothic" panose="020B0400000000000000" pitchFamily="34" charset="-128"/>
                  <a:ea typeface="BIZ UDPGothic" panose="020B0400000000000000" pitchFamily="34" charset="-128"/>
                </a:rPr>
                <a:t>こども</a:t>
              </a:r>
              <a:endParaRPr lang="en-US" altLang="ja-JP" b="1" dirty="0">
                <a:solidFill>
                  <a:schemeClr val="accent5">
                    <a:lumMod val="75000"/>
                  </a:schemeClr>
                </a:solidFill>
                <a:latin typeface="BIZ UDPGothic" panose="020B0400000000000000" pitchFamily="34" charset="-128"/>
                <a:ea typeface="BIZ UDPGothic" panose="020B0400000000000000" pitchFamily="34" charset="-128"/>
              </a:endParaRPr>
            </a:p>
            <a:p>
              <a:pPr algn="ctr" hangingPunct="0">
                <a:lnSpc>
                  <a:spcPct val="114000"/>
                </a:lnSpc>
              </a:pPr>
              <a:r>
                <a:rPr lang="ja-JP" altLang="en-US" b="1" dirty="0">
                  <a:solidFill>
                    <a:schemeClr val="accent5">
                      <a:lumMod val="75000"/>
                    </a:schemeClr>
                  </a:solidFill>
                  <a:latin typeface="BIZ UDPGothic" panose="020B0400000000000000" pitchFamily="34" charset="-128"/>
                  <a:ea typeface="BIZ UDPGothic" panose="020B0400000000000000" pitchFamily="34" charset="-128"/>
                </a:rPr>
                <a:t>誰でも</a:t>
              </a:r>
              <a:endParaRPr lang="en-US" altLang="ja-JP" b="1" dirty="0">
                <a:solidFill>
                  <a:schemeClr val="accent5">
                    <a:lumMod val="75000"/>
                  </a:schemeClr>
                </a:solidFill>
                <a:latin typeface="BIZ UDPGothic" panose="020B0400000000000000" pitchFamily="34" charset="-128"/>
                <a:ea typeface="BIZ UDPGothic" panose="020B0400000000000000" pitchFamily="34" charset="-128"/>
              </a:endParaRPr>
            </a:p>
            <a:p>
              <a:pPr algn="ctr" hangingPunct="0">
                <a:lnSpc>
                  <a:spcPct val="114000"/>
                </a:lnSpc>
              </a:pPr>
              <a:r>
                <a:rPr lang="ja-JP" altLang="en-US" b="1" dirty="0">
                  <a:solidFill>
                    <a:schemeClr val="accent5">
                      <a:lumMod val="75000"/>
                    </a:schemeClr>
                  </a:solidFill>
                  <a:latin typeface="BIZ UDPGothic" panose="020B0400000000000000" pitchFamily="34" charset="-128"/>
                  <a:ea typeface="BIZ UDPGothic" panose="020B0400000000000000" pitchFamily="34" charset="-128"/>
                </a:rPr>
                <a:t>通園制度</a:t>
              </a:r>
              <a:endParaRPr lang="en-US" altLang="ja-JP" b="1" dirty="0">
                <a:solidFill>
                  <a:schemeClr val="accent5">
                    <a:lumMod val="75000"/>
                  </a:schemeClr>
                </a:solidFill>
                <a:latin typeface="BIZ UDPGothic" panose="020B0400000000000000" pitchFamily="34" charset="-128"/>
                <a:ea typeface="BIZ UDPGothic" panose="020B0400000000000000" pitchFamily="34" charset="-128"/>
              </a:endParaRPr>
            </a:p>
          </p:txBody>
        </p:sp>
        <p:grpSp>
          <p:nvGrpSpPr>
            <p:cNvPr id="80" name="グループ化 79">
              <a:extLst>
                <a:ext uri="{FF2B5EF4-FFF2-40B4-BE49-F238E27FC236}">
                  <a16:creationId xmlns:a16="http://schemas.microsoft.com/office/drawing/2014/main" id="{EC6E0D92-519B-7FCD-784F-B14159713716}"/>
                </a:ext>
              </a:extLst>
            </p:cNvPr>
            <p:cNvGrpSpPr/>
            <p:nvPr/>
          </p:nvGrpSpPr>
          <p:grpSpPr>
            <a:xfrm>
              <a:off x="231647" y="6066789"/>
              <a:ext cx="4603770" cy="1494140"/>
              <a:chOff x="231647" y="5902667"/>
              <a:chExt cx="4603770" cy="1494140"/>
            </a:xfrm>
          </p:grpSpPr>
          <p:grpSp>
            <p:nvGrpSpPr>
              <p:cNvPr id="29" name="グループ化 28">
                <a:extLst>
                  <a:ext uri="{FF2B5EF4-FFF2-40B4-BE49-F238E27FC236}">
                    <a16:creationId xmlns:a16="http://schemas.microsoft.com/office/drawing/2014/main" id="{6B87C427-F487-161C-4238-919F3F893181}"/>
                  </a:ext>
                </a:extLst>
              </p:cNvPr>
              <p:cNvGrpSpPr/>
              <p:nvPr/>
            </p:nvGrpSpPr>
            <p:grpSpPr>
              <a:xfrm rot="10800000">
                <a:off x="376491" y="6085309"/>
                <a:ext cx="4458926" cy="1311498"/>
                <a:chOff x="300794" y="8821781"/>
                <a:chExt cx="5051378" cy="1485756"/>
              </a:xfrm>
            </p:grpSpPr>
            <p:sp>
              <p:nvSpPr>
                <p:cNvPr id="77" name="四角形: 角を丸くする 76">
                  <a:extLst>
                    <a:ext uri="{FF2B5EF4-FFF2-40B4-BE49-F238E27FC236}">
                      <a16:creationId xmlns:a16="http://schemas.microsoft.com/office/drawing/2014/main" id="{4DC1413C-2293-5EBD-DA99-81EA57B720EE}"/>
                    </a:ext>
                  </a:extLst>
                </p:cNvPr>
                <p:cNvSpPr/>
                <p:nvPr/>
              </p:nvSpPr>
              <p:spPr>
                <a:xfrm>
                  <a:off x="300794" y="8821781"/>
                  <a:ext cx="1525183" cy="1485756"/>
                </a:xfrm>
                <a:prstGeom prst="roundRect">
                  <a:avLst/>
                </a:prstGeom>
                <a:solidFill>
                  <a:schemeClr val="bg1"/>
                </a:solid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8" name="四角形: 角を丸くする 77">
                  <a:extLst>
                    <a:ext uri="{FF2B5EF4-FFF2-40B4-BE49-F238E27FC236}">
                      <a16:creationId xmlns:a16="http://schemas.microsoft.com/office/drawing/2014/main" id="{4C6541D0-7B91-120F-4305-D02E89FCB4B7}"/>
                    </a:ext>
                  </a:extLst>
                </p:cNvPr>
                <p:cNvSpPr/>
                <p:nvPr/>
              </p:nvSpPr>
              <p:spPr>
                <a:xfrm>
                  <a:off x="2040316" y="8821781"/>
                  <a:ext cx="1525183" cy="1485756"/>
                </a:xfrm>
                <a:prstGeom prst="roundRect">
                  <a:avLst/>
                </a:prstGeom>
                <a:solidFill>
                  <a:schemeClr val="bg1"/>
                </a:solid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 name="四角形: 角を丸くする 78">
                  <a:extLst>
                    <a:ext uri="{FF2B5EF4-FFF2-40B4-BE49-F238E27FC236}">
                      <a16:creationId xmlns:a16="http://schemas.microsoft.com/office/drawing/2014/main" id="{9D22753C-0DD9-87FF-5430-5E30316C7747}"/>
                    </a:ext>
                  </a:extLst>
                </p:cNvPr>
                <p:cNvSpPr/>
                <p:nvPr/>
              </p:nvSpPr>
              <p:spPr>
                <a:xfrm>
                  <a:off x="3779838" y="8821781"/>
                  <a:ext cx="1572334" cy="1485756"/>
                </a:xfrm>
                <a:prstGeom prst="roundRect">
                  <a:avLst/>
                </a:prstGeom>
                <a:solidFill>
                  <a:schemeClr val="bg1"/>
                </a:solid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0" name="テキスト ボックス 29">
                <a:extLst>
                  <a:ext uri="{FF2B5EF4-FFF2-40B4-BE49-F238E27FC236}">
                    <a16:creationId xmlns:a16="http://schemas.microsoft.com/office/drawing/2014/main" id="{1E2A0E37-7CD7-3906-E721-16494CCA614F}"/>
                  </a:ext>
                </a:extLst>
              </p:cNvPr>
              <p:cNvSpPr txBox="1"/>
              <p:nvPr/>
            </p:nvSpPr>
            <p:spPr>
              <a:xfrm>
                <a:off x="500143" y="6470968"/>
                <a:ext cx="1089891" cy="606290"/>
              </a:xfrm>
              <a:prstGeom prst="rect">
                <a:avLst/>
              </a:prstGeom>
              <a:noFill/>
            </p:spPr>
            <p:txBody>
              <a:bodyPr wrap="square" lIns="0" tIns="0" rIns="0" bIns="0">
                <a:spAutoFit/>
              </a:bodyPr>
              <a:lstStyle/>
              <a:p>
                <a:pPr algn="ctr" hangingPunct="0">
                  <a:lnSpc>
                    <a:spcPct val="114000"/>
                  </a:lnSpc>
                </a:pPr>
                <a:r>
                  <a:rPr lang="ja-JP" altLang="en-US" b="1" dirty="0">
                    <a:solidFill>
                      <a:schemeClr val="accent5">
                        <a:lumMod val="75000"/>
                      </a:schemeClr>
                    </a:solidFill>
                    <a:latin typeface="BIZ UDPGothic" panose="020B0400000000000000" pitchFamily="34" charset="-128"/>
                    <a:ea typeface="BIZ UDPGothic" panose="020B0400000000000000" pitchFamily="34" charset="-128"/>
                  </a:rPr>
                  <a:t>児童手当</a:t>
                </a:r>
                <a:endParaRPr lang="en-US" altLang="ja-JP" b="1" dirty="0">
                  <a:solidFill>
                    <a:schemeClr val="accent5">
                      <a:lumMod val="75000"/>
                    </a:schemeClr>
                  </a:solidFill>
                  <a:latin typeface="BIZ UDPGothic" panose="020B0400000000000000" pitchFamily="34" charset="-128"/>
                  <a:ea typeface="BIZ UDPGothic" panose="020B0400000000000000" pitchFamily="34" charset="-128"/>
                </a:endParaRPr>
              </a:p>
              <a:p>
                <a:pPr algn="ctr" hangingPunct="0">
                  <a:lnSpc>
                    <a:spcPct val="114000"/>
                  </a:lnSpc>
                </a:pPr>
                <a:r>
                  <a:rPr lang="ja-JP" altLang="en-US" b="1" dirty="0">
                    <a:solidFill>
                      <a:schemeClr val="accent5">
                        <a:lumMod val="75000"/>
                      </a:schemeClr>
                    </a:solidFill>
                    <a:latin typeface="BIZ UDPGothic" panose="020B0400000000000000" pitchFamily="34" charset="-128"/>
                    <a:ea typeface="BIZ UDPGothic" panose="020B0400000000000000" pitchFamily="34" charset="-128"/>
                  </a:rPr>
                  <a:t>の拡充</a:t>
                </a:r>
                <a:endParaRPr lang="en-US" altLang="ja-JP" b="1" dirty="0">
                  <a:solidFill>
                    <a:schemeClr val="accent5">
                      <a:lumMod val="75000"/>
                    </a:schemeClr>
                  </a:solidFill>
                  <a:latin typeface="BIZ UDPGothic" panose="020B0400000000000000" pitchFamily="34" charset="-128"/>
                  <a:ea typeface="BIZ UDPGothic" panose="020B0400000000000000" pitchFamily="34" charset="-128"/>
                </a:endParaRPr>
              </a:p>
            </p:txBody>
          </p:sp>
          <p:sp>
            <p:nvSpPr>
              <p:cNvPr id="34" name="テキスト ボックス 33">
                <a:extLst>
                  <a:ext uri="{FF2B5EF4-FFF2-40B4-BE49-F238E27FC236}">
                    <a16:creationId xmlns:a16="http://schemas.microsoft.com/office/drawing/2014/main" id="{33BE6479-F1D2-13CC-39D8-39513E7223DA}"/>
                  </a:ext>
                </a:extLst>
              </p:cNvPr>
              <p:cNvSpPr txBox="1"/>
              <p:nvPr/>
            </p:nvSpPr>
            <p:spPr>
              <a:xfrm>
                <a:off x="2087818" y="6303668"/>
                <a:ext cx="1089891" cy="933090"/>
              </a:xfrm>
              <a:prstGeom prst="rect">
                <a:avLst/>
              </a:prstGeom>
              <a:noFill/>
            </p:spPr>
            <p:txBody>
              <a:bodyPr wrap="square" lIns="0" tIns="0" rIns="0" bIns="0">
                <a:spAutoFit/>
              </a:bodyPr>
              <a:lstStyle/>
              <a:p>
                <a:pPr algn="ctr" hangingPunct="0">
                  <a:lnSpc>
                    <a:spcPct val="114000"/>
                  </a:lnSpc>
                </a:pPr>
                <a:r>
                  <a:rPr lang="ja-JP" altLang="en-US" b="1" dirty="0">
                    <a:solidFill>
                      <a:schemeClr val="accent5">
                        <a:lumMod val="75000"/>
                      </a:schemeClr>
                    </a:solidFill>
                    <a:latin typeface="BIZ UDPGothic" panose="020B0400000000000000" pitchFamily="34" charset="-128"/>
                    <a:ea typeface="BIZ UDPGothic" panose="020B0400000000000000" pitchFamily="34" charset="-128"/>
                  </a:rPr>
                  <a:t>妊婦の</a:t>
                </a:r>
                <a:endParaRPr lang="en-US" altLang="ja-JP" b="1" dirty="0">
                  <a:solidFill>
                    <a:schemeClr val="accent5">
                      <a:lumMod val="75000"/>
                    </a:schemeClr>
                  </a:solidFill>
                  <a:latin typeface="BIZ UDPGothic" panose="020B0400000000000000" pitchFamily="34" charset="-128"/>
                  <a:ea typeface="BIZ UDPGothic" panose="020B0400000000000000" pitchFamily="34" charset="-128"/>
                </a:endParaRPr>
              </a:p>
              <a:p>
                <a:pPr algn="ctr" hangingPunct="0">
                  <a:lnSpc>
                    <a:spcPct val="114000"/>
                  </a:lnSpc>
                </a:pPr>
                <a:r>
                  <a:rPr lang="ja-JP" altLang="en-US" b="1" dirty="0">
                    <a:solidFill>
                      <a:schemeClr val="accent5">
                        <a:lumMod val="75000"/>
                      </a:schemeClr>
                    </a:solidFill>
                    <a:latin typeface="BIZ UDPGothic" panose="020B0400000000000000" pitchFamily="34" charset="-128"/>
                    <a:ea typeface="BIZ UDPGothic" panose="020B0400000000000000" pitchFamily="34" charset="-128"/>
                  </a:rPr>
                  <a:t>ための</a:t>
                </a:r>
                <a:endParaRPr lang="en-US" altLang="ja-JP" b="1" dirty="0">
                  <a:solidFill>
                    <a:schemeClr val="accent5">
                      <a:lumMod val="75000"/>
                    </a:schemeClr>
                  </a:solidFill>
                  <a:latin typeface="BIZ UDPGothic" panose="020B0400000000000000" pitchFamily="34" charset="-128"/>
                  <a:ea typeface="BIZ UDPGothic" panose="020B0400000000000000" pitchFamily="34" charset="-128"/>
                </a:endParaRPr>
              </a:p>
              <a:p>
                <a:pPr algn="ctr" hangingPunct="0">
                  <a:lnSpc>
                    <a:spcPct val="114000"/>
                  </a:lnSpc>
                </a:pPr>
                <a:r>
                  <a:rPr lang="ja-JP" altLang="en-US" b="1" dirty="0">
                    <a:solidFill>
                      <a:schemeClr val="accent5">
                        <a:lumMod val="75000"/>
                      </a:schemeClr>
                    </a:solidFill>
                    <a:latin typeface="BIZ UDPGothic" panose="020B0400000000000000" pitchFamily="34" charset="-128"/>
                    <a:ea typeface="BIZ UDPGothic" panose="020B0400000000000000" pitchFamily="34" charset="-128"/>
                  </a:rPr>
                  <a:t>支援給付</a:t>
                </a:r>
                <a:endParaRPr lang="en-US" altLang="ja-JP" b="1" dirty="0">
                  <a:solidFill>
                    <a:schemeClr val="accent5">
                      <a:lumMod val="75000"/>
                    </a:schemeClr>
                  </a:solidFill>
                  <a:latin typeface="BIZ UDPGothic" panose="020B0400000000000000" pitchFamily="34" charset="-128"/>
                  <a:ea typeface="BIZ UDPGothic" panose="020B0400000000000000" pitchFamily="34" charset="-128"/>
                </a:endParaRPr>
              </a:p>
            </p:txBody>
          </p:sp>
          <p:sp>
            <p:nvSpPr>
              <p:cNvPr id="35" name="テキスト ボックス 34">
                <a:extLst>
                  <a:ext uri="{FF2B5EF4-FFF2-40B4-BE49-F238E27FC236}">
                    <a16:creationId xmlns:a16="http://schemas.microsoft.com/office/drawing/2014/main" id="{14DA4E7D-C6B6-7338-1D5A-C3BD6301E75D}"/>
                  </a:ext>
                </a:extLst>
              </p:cNvPr>
              <p:cNvSpPr txBox="1"/>
              <p:nvPr/>
            </p:nvSpPr>
            <p:spPr>
              <a:xfrm>
                <a:off x="3627409" y="6298529"/>
                <a:ext cx="1089891" cy="933090"/>
              </a:xfrm>
              <a:prstGeom prst="rect">
                <a:avLst/>
              </a:prstGeom>
              <a:noFill/>
            </p:spPr>
            <p:txBody>
              <a:bodyPr wrap="square" lIns="0" tIns="0" rIns="0" bIns="0">
                <a:spAutoFit/>
              </a:bodyPr>
              <a:lstStyle/>
              <a:p>
                <a:pPr algn="ctr" hangingPunct="0">
                  <a:lnSpc>
                    <a:spcPct val="114000"/>
                  </a:lnSpc>
                </a:pPr>
                <a:r>
                  <a:rPr lang="zh-TW" altLang="en-US" b="1" dirty="0">
                    <a:solidFill>
                      <a:schemeClr val="accent5">
                        <a:lumMod val="75000"/>
                      </a:schemeClr>
                    </a:solidFill>
                    <a:latin typeface="BIZ UDPGothic" panose="020B0400000000000000" pitchFamily="34" charset="-128"/>
                    <a:ea typeface="BIZ UDPGothic" panose="020B0400000000000000" pitchFamily="34" charset="-128"/>
                  </a:rPr>
                  <a:t>出生後</a:t>
                </a:r>
                <a:endParaRPr lang="en-US" altLang="zh-TW" b="1" dirty="0">
                  <a:solidFill>
                    <a:schemeClr val="accent5">
                      <a:lumMod val="75000"/>
                    </a:schemeClr>
                  </a:solidFill>
                  <a:latin typeface="BIZ UDPGothic" panose="020B0400000000000000" pitchFamily="34" charset="-128"/>
                  <a:ea typeface="BIZ UDPGothic" panose="020B0400000000000000" pitchFamily="34" charset="-128"/>
                </a:endParaRPr>
              </a:p>
              <a:p>
                <a:pPr algn="ctr" hangingPunct="0">
                  <a:lnSpc>
                    <a:spcPct val="114000"/>
                  </a:lnSpc>
                </a:pPr>
                <a:r>
                  <a:rPr lang="zh-TW" altLang="en-US" b="1" dirty="0">
                    <a:solidFill>
                      <a:schemeClr val="accent5">
                        <a:lumMod val="75000"/>
                      </a:schemeClr>
                    </a:solidFill>
                    <a:latin typeface="BIZ UDPGothic" panose="020B0400000000000000" pitchFamily="34" charset="-128"/>
                    <a:ea typeface="BIZ UDPGothic" panose="020B0400000000000000" pitchFamily="34" charset="-128"/>
                  </a:rPr>
                  <a:t>休業支援給付</a:t>
                </a:r>
                <a:endParaRPr lang="en-US" altLang="ja-JP" b="1" dirty="0">
                  <a:solidFill>
                    <a:schemeClr val="accent5">
                      <a:lumMod val="75000"/>
                    </a:schemeClr>
                  </a:solidFill>
                  <a:latin typeface="BIZ UDPGothic" panose="020B0400000000000000" pitchFamily="34" charset="-128"/>
                  <a:ea typeface="BIZ UDPGothic" panose="020B0400000000000000" pitchFamily="34" charset="-128"/>
                </a:endParaRPr>
              </a:p>
            </p:txBody>
          </p:sp>
          <p:grpSp>
            <p:nvGrpSpPr>
              <p:cNvPr id="56" name="グループ化 55">
                <a:extLst>
                  <a:ext uri="{FF2B5EF4-FFF2-40B4-BE49-F238E27FC236}">
                    <a16:creationId xmlns:a16="http://schemas.microsoft.com/office/drawing/2014/main" id="{5923887A-F7A8-CDF0-99B4-BCAEBF2335D8}"/>
                  </a:ext>
                </a:extLst>
              </p:cNvPr>
              <p:cNvGrpSpPr/>
              <p:nvPr/>
            </p:nvGrpSpPr>
            <p:grpSpPr>
              <a:xfrm>
                <a:off x="231647" y="5902667"/>
                <a:ext cx="488464" cy="488464"/>
                <a:chOff x="251180" y="6760772"/>
                <a:chExt cx="484069" cy="484069"/>
              </a:xfrm>
            </p:grpSpPr>
            <p:sp>
              <p:nvSpPr>
                <p:cNvPr id="72" name="楕円 71">
                  <a:extLst>
                    <a:ext uri="{FF2B5EF4-FFF2-40B4-BE49-F238E27FC236}">
                      <a16:creationId xmlns:a16="http://schemas.microsoft.com/office/drawing/2014/main" id="{33D7525D-F180-CF51-A2CD-21D159A4B13E}"/>
                    </a:ext>
                  </a:extLst>
                </p:cNvPr>
                <p:cNvSpPr/>
                <p:nvPr/>
              </p:nvSpPr>
              <p:spPr>
                <a:xfrm>
                  <a:off x="251180" y="6760772"/>
                  <a:ext cx="484069" cy="484069"/>
                </a:xfrm>
                <a:prstGeom prst="ellipse">
                  <a:avLst/>
                </a:prstGeom>
                <a:solidFill>
                  <a:schemeClr val="accent5">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 name="テキスト ボックス 72">
                  <a:extLst>
                    <a:ext uri="{FF2B5EF4-FFF2-40B4-BE49-F238E27FC236}">
                      <a16:creationId xmlns:a16="http://schemas.microsoft.com/office/drawing/2014/main" id="{D6B1BE64-E362-872C-FAA1-9DC647E35150}"/>
                    </a:ext>
                  </a:extLst>
                </p:cNvPr>
                <p:cNvSpPr txBox="1"/>
                <p:nvPr/>
              </p:nvSpPr>
              <p:spPr>
                <a:xfrm>
                  <a:off x="326683" y="6794422"/>
                  <a:ext cx="343452" cy="396510"/>
                </a:xfrm>
                <a:prstGeom prst="rect">
                  <a:avLst/>
                </a:prstGeom>
                <a:noFill/>
              </p:spPr>
              <p:txBody>
                <a:bodyPr wrap="none" rtlCol="0">
                  <a:spAutoFit/>
                </a:bodyPr>
                <a:lstStyle/>
                <a:p>
                  <a:r>
                    <a:rPr kumimoji="1" lang="en-US" altLang="ja-JP" sz="2000" b="1" dirty="0">
                      <a:solidFill>
                        <a:schemeClr val="bg1"/>
                      </a:solidFill>
                      <a:latin typeface="BIZ UDPゴシック" panose="020B0400000000000000" pitchFamily="50" charset="-128"/>
                      <a:ea typeface="BIZ UDPゴシック" panose="020B0400000000000000" pitchFamily="50" charset="-128"/>
                    </a:rPr>
                    <a:t>1</a:t>
                  </a:r>
                  <a:endParaRPr kumimoji="1" lang="ja-JP" altLang="en-US" sz="2000" b="1" dirty="0">
                    <a:solidFill>
                      <a:schemeClr val="bg1"/>
                    </a:solidFill>
                    <a:latin typeface="BIZ UDPゴシック" panose="020B0400000000000000" pitchFamily="50" charset="-128"/>
                    <a:ea typeface="BIZ UDPゴシック" panose="020B0400000000000000" pitchFamily="50" charset="-128"/>
                  </a:endParaRPr>
                </a:p>
              </p:txBody>
            </p:sp>
          </p:grpSp>
          <p:grpSp>
            <p:nvGrpSpPr>
              <p:cNvPr id="57" name="グループ化 56">
                <a:extLst>
                  <a:ext uri="{FF2B5EF4-FFF2-40B4-BE49-F238E27FC236}">
                    <a16:creationId xmlns:a16="http://schemas.microsoft.com/office/drawing/2014/main" id="{490CAAEF-42F2-88AD-8768-EC56AEEBDD43}"/>
                  </a:ext>
                </a:extLst>
              </p:cNvPr>
              <p:cNvGrpSpPr/>
              <p:nvPr/>
            </p:nvGrpSpPr>
            <p:grpSpPr>
              <a:xfrm>
                <a:off x="1807931" y="5902667"/>
                <a:ext cx="488464" cy="488464"/>
                <a:chOff x="251180" y="6760772"/>
                <a:chExt cx="484069" cy="484069"/>
              </a:xfrm>
            </p:grpSpPr>
            <p:sp>
              <p:nvSpPr>
                <p:cNvPr id="70" name="楕円 69">
                  <a:extLst>
                    <a:ext uri="{FF2B5EF4-FFF2-40B4-BE49-F238E27FC236}">
                      <a16:creationId xmlns:a16="http://schemas.microsoft.com/office/drawing/2014/main" id="{6AE7092E-F4AA-5206-1AE2-E5612CE28F04}"/>
                    </a:ext>
                  </a:extLst>
                </p:cNvPr>
                <p:cNvSpPr/>
                <p:nvPr/>
              </p:nvSpPr>
              <p:spPr>
                <a:xfrm>
                  <a:off x="251180" y="6760772"/>
                  <a:ext cx="484069" cy="484069"/>
                </a:xfrm>
                <a:prstGeom prst="ellipse">
                  <a:avLst/>
                </a:prstGeom>
                <a:solidFill>
                  <a:schemeClr val="accent5">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1" name="テキスト ボックス 70">
                  <a:extLst>
                    <a:ext uri="{FF2B5EF4-FFF2-40B4-BE49-F238E27FC236}">
                      <a16:creationId xmlns:a16="http://schemas.microsoft.com/office/drawing/2014/main" id="{E63B8E2C-7DFF-6375-7520-3F9EDEECB123}"/>
                    </a:ext>
                  </a:extLst>
                </p:cNvPr>
                <p:cNvSpPr txBox="1"/>
                <p:nvPr/>
              </p:nvSpPr>
              <p:spPr>
                <a:xfrm>
                  <a:off x="301287" y="6788339"/>
                  <a:ext cx="376811" cy="396510"/>
                </a:xfrm>
                <a:prstGeom prst="rect">
                  <a:avLst/>
                </a:prstGeom>
                <a:noFill/>
              </p:spPr>
              <p:txBody>
                <a:bodyPr wrap="none" rtlCol="0">
                  <a:spAutoFit/>
                </a:bodyPr>
                <a:lstStyle/>
                <a:p>
                  <a:r>
                    <a:rPr kumimoji="1" lang="en-US" altLang="ja-JP" sz="2000" b="1" dirty="0">
                      <a:solidFill>
                        <a:schemeClr val="bg1"/>
                      </a:solidFill>
                      <a:latin typeface="BIZ UDPゴシック" panose="020B0400000000000000" pitchFamily="50" charset="-128"/>
                      <a:ea typeface="BIZ UDPゴシック" panose="020B0400000000000000" pitchFamily="50" charset="-128"/>
                    </a:rPr>
                    <a:t>2</a:t>
                  </a:r>
                  <a:endParaRPr kumimoji="1" lang="ja-JP" altLang="en-US" sz="2000" b="1" dirty="0">
                    <a:solidFill>
                      <a:schemeClr val="bg1"/>
                    </a:solidFill>
                    <a:latin typeface="BIZ UDPゴシック" panose="020B0400000000000000" pitchFamily="50" charset="-128"/>
                    <a:ea typeface="BIZ UDPゴシック" panose="020B0400000000000000" pitchFamily="50" charset="-128"/>
                  </a:endParaRPr>
                </a:p>
              </p:txBody>
            </p:sp>
          </p:grpSp>
          <p:grpSp>
            <p:nvGrpSpPr>
              <p:cNvPr id="58" name="グループ化 57">
                <a:extLst>
                  <a:ext uri="{FF2B5EF4-FFF2-40B4-BE49-F238E27FC236}">
                    <a16:creationId xmlns:a16="http://schemas.microsoft.com/office/drawing/2014/main" id="{7082443F-2124-4F23-B438-9D077410BF38}"/>
                  </a:ext>
                </a:extLst>
              </p:cNvPr>
              <p:cNvGrpSpPr/>
              <p:nvPr/>
            </p:nvGrpSpPr>
            <p:grpSpPr>
              <a:xfrm>
                <a:off x="3332954" y="5915482"/>
                <a:ext cx="488464" cy="488464"/>
                <a:chOff x="251180" y="6760772"/>
                <a:chExt cx="484069" cy="484069"/>
              </a:xfrm>
            </p:grpSpPr>
            <p:sp>
              <p:nvSpPr>
                <p:cNvPr id="68" name="楕円 67">
                  <a:extLst>
                    <a:ext uri="{FF2B5EF4-FFF2-40B4-BE49-F238E27FC236}">
                      <a16:creationId xmlns:a16="http://schemas.microsoft.com/office/drawing/2014/main" id="{9AAA89A7-3E26-1A4C-976B-80E8981A2DFD}"/>
                    </a:ext>
                  </a:extLst>
                </p:cNvPr>
                <p:cNvSpPr/>
                <p:nvPr/>
              </p:nvSpPr>
              <p:spPr>
                <a:xfrm>
                  <a:off x="251180" y="6760772"/>
                  <a:ext cx="484069" cy="484069"/>
                </a:xfrm>
                <a:prstGeom prst="ellipse">
                  <a:avLst/>
                </a:prstGeom>
                <a:solidFill>
                  <a:schemeClr val="accent5">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 name="テキスト ボックス 68">
                  <a:extLst>
                    <a:ext uri="{FF2B5EF4-FFF2-40B4-BE49-F238E27FC236}">
                      <a16:creationId xmlns:a16="http://schemas.microsoft.com/office/drawing/2014/main" id="{2BE08ECB-F12C-CD03-25CF-7F9E3CAAC523}"/>
                    </a:ext>
                  </a:extLst>
                </p:cNvPr>
                <p:cNvSpPr txBox="1"/>
                <p:nvPr/>
              </p:nvSpPr>
              <p:spPr>
                <a:xfrm>
                  <a:off x="314250" y="6771187"/>
                  <a:ext cx="376811" cy="396510"/>
                </a:xfrm>
                <a:prstGeom prst="rect">
                  <a:avLst/>
                </a:prstGeom>
                <a:noFill/>
              </p:spPr>
              <p:txBody>
                <a:bodyPr wrap="none" rtlCol="0">
                  <a:spAutoFit/>
                </a:bodyPr>
                <a:lstStyle/>
                <a:p>
                  <a:r>
                    <a:rPr kumimoji="1" lang="en-US" altLang="ja-JP" sz="2000" b="1" dirty="0">
                      <a:solidFill>
                        <a:schemeClr val="bg1"/>
                      </a:solidFill>
                      <a:latin typeface="BIZ UDPゴシック" panose="020B0400000000000000" pitchFamily="50" charset="-128"/>
                      <a:ea typeface="BIZ UDPゴシック" panose="020B0400000000000000" pitchFamily="50" charset="-128"/>
                    </a:rPr>
                    <a:t>3</a:t>
                  </a:r>
                  <a:endParaRPr kumimoji="1" lang="ja-JP" altLang="en-US" sz="2000" b="1" dirty="0">
                    <a:solidFill>
                      <a:schemeClr val="bg1"/>
                    </a:solidFill>
                    <a:latin typeface="BIZ UDPゴシック" panose="020B0400000000000000" pitchFamily="50" charset="-128"/>
                    <a:ea typeface="BIZ UDPゴシック" panose="020B0400000000000000" pitchFamily="50" charset="-128"/>
                  </a:endParaRPr>
                </a:p>
              </p:txBody>
            </p:sp>
          </p:grpSp>
        </p:grpSp>
        <p:grpSp>
          <p:nvGrpSpPr>
            <p:cNvPr id="59" name="グループ化 58">
              <a:extLst>
                <a:ext uri="{FF2B5EF4-FFF2-40B4-BE49-F238E27FC236}">
                  <a16:creationId xmlns:a16="http://schemas.microsoft.com/office/drawing/2014/main" id="{BADD946E-FB9B-D605-9DDD-DA0BEDBEE151}"/>
                </a:ext>
              </a:extLst>
            </p:cNvPr>
            <p:cNvGrpSpPr/>
            <p:nvPr/>
          </p:nvGrpSpPr>
          <p:grpSpPr>
            <a:xfrm>
              <a:off x="1442695" y="7555843"/>
              <a:ext cx="488464" cy="488464"/>
              <a:chOff x="251180" y="6760772"/>
              <a:chExt cx="484069" cy="484069"/>
            </a:xfrm>
          </p:grpSpPr>
          <p:sp>
            <p:nvSpPr>
              <p:cNvPr id="66" name="楕円 65">
                <a:extLst>
                  <a:ext uri="{FF2B5EF4-FFF2-40B4-BE49-F238E27FC236}">
                    <a16:creationId xmlns:a16="http://schemas.microsoft.com/office/drawing/2014/main" id="{534D19AF-7D47-93BD-BF23-686ED6F6CA99}"/>
                  </a:ext>
                </a:extLst>
              </p:cNvPr>
              <p:cNvSpPr/>
              <p:nvPr/>
            </p:nvSpPr>
            <p:spPr>
              <a:xfrm>
                <a:off x="251180" y="6760772"/>
                <a:ext cx="484069" cy="484069"/>
              </a:xfrm>
              <a:prstGeom prst="ellipse">
                <a:avLst/>
              </a:prstGeom>
              <a:solidFill>
                <a:schemeClr val="accent5">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4000" dirty="0"/>
              </a:p>
            </p:txBody>
          </p:sp>
          <p:sp>
            <p:nvSpPr>
              <p:cNvPr id="67" name="テキスト ボックス 66">
                <a:extLst>
                  <a:ext uri="{FF2B5EF4-FFF2-40B4-BE49-F238E27FC236}">
                    <a16:creationId xmlns:a16="http://schemas.microsoft.com/office/drawing/2014/main" id="{E12E7381-E6F0-479C-C5D6-83591D408E05}"/>
                  </a:ext>
                </a:extLst>
              </p:cNvPr>
              <p:cNvSpPr txBox="1"/>
              <p:nvPr/>
            </p:nvSpPr>
            <p:spPr>
              <a:xfrm>
                <a:off x="297366" y="6797236"/>
                <a:ext cx="376811" cy="396510"/>
              </a:xfrm>
              <a:prstGeom prst="rect">
                <a:avLst/>
              </a:prstGeom>
              <a:noFill/>
            </p:spPr>
            <p:txBody>
              <a:bodyPr wrap="none" rtlCol="0">
                <a:spAutoFit/>
              </a:bodyPr>
              <a:lstStyle/>
              <a:p>
                <a:r>
                  <a:rPr kumimoji="1" lang="en-US" altLang="ja-JP" sz="2000" b="1" dirty="0">
                    <a:solidFill>
                      <a:schemeClr val="bg1"/>
                    </a:solidFill>
                    <a:latin typeface="BIZ UDPゴシック" panose="020B0400000000000000" pitchFamily="50" charset="-128"/>
                    <a:ea typeface="BIZ UDPゴシック" panose="020B0400000000000000" pitchFamily="50" charset="-128"/>
                  </a:rPr>
                  <a:t>4</a:t>
                </a:r>
                <a:endParaRPr kumimoji="1" lang="ja-JP" altLang="en-US" sz="2000" b="1" dirty="0">
                  <a:solidFill>
                    <a:schemeClr val="bg1"/>
                  </a:solidFill>
                  <a:latin typeface="BIZ UDPゴシック" panose="020B0400000000000000" pitchFamily="50" charset="-128"/>
                  <a:ea typeface="BIZ UDPゴシック" panose="020B0400000000000000" pitchFamily="50" charset="-128"/>
                </a:endParaRPr>
              </a:p>
            </p:txBody>
          </p:sp>
        </p:grpSp>
        <p:grpSp>
          <p:nvGrpSpPr>
            <p:cNvPr id="60" name="グループ化 59">
              <a:extLst>
                <a:ext uri="{FF2B5EF4-FFF2-40B4-BE49-F238E27FC236}">
                  <a16:creationId xmlns:a16="http://schemas.microsoft.com/office/drawing/2014/main" id="{9A462695-4235-85B2-D234-C86FF17B2396}"/>
                </a:ext>
              </a:extLst>
            </p:cNvPr>
            <p:cNvGrpSpPr/>
            <p:nvPr/>
          </p:nvGrpSpPr>
          <p:grpSpPr>
            <a:xfrm>
              <a:off x="3018979" y="7555843"/>
              <a:ext cx="488464" cy="488464"/>
              <a:chOff x="251180" y="6760772"/>
              <a:chExt cx="484069" cy="484069"/>
            </a:xfrm>
          </p:grpSpPr>
          <p:sp>
            <p:nvSpPr>
              <p:cNvPr id="64" name="楕円 63">
                <a:extLst>
                  <a:ext uri="{FF2B5EF4-FFF2-40B4-BE49-F238E27FC236}">
                    <a16:creationId xmlns:a16="http://schemas.microsoft.com/office/drawing/2014/main" id="{6B6FB3B7-8D94-6A1D-86B5-E4456D10F314}"/>
                  </a:ext>
                </a:extLst>
              </p:cNvPr>
              <p:cNvSpPr/>
              <p:nvPr/>
            </p:nvSpPr>
            <p:spPr>
              <a:xfrm>
                <a:off x="251180" y="6760772"/>
                <a:ext cx="484069" cy="484069"/>
              </a:xfrm>
              <a:prstGeom prst="ellipse">
                <a:avLst/>
              </a:prstGeom>
              <a:solidFill>
                <a:schemeClr val="accent5">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テキスト ボックス 64">
                <a:extLst>
                  <a:ext uri="{FF2B5EF4-FFF2-40B4-BE49-F238E27FC236}">
                    <a16:creationId xmlns:a16="http://schemas.microsoft.com/office/drawing/2014/main" id="{90A3528D-1C4D-8CD7-059C-0DF0139E6DE3}"/>
                  </a:ext>
                </a:extLst>
              </p:cNvPr>
              <p:cNvSpPr txBox="1"/>
              <p:nvPr/>
            </p:nvSpPr>
            <p:spPr>
              <a:xfrm>
                <a:off x="315624" y="6801363"/>
                <a:ext cx="376811" cy="396510"/>
              </a:xfrm>
              <a:prstGeom prst="rect">
                <a:avLst/>
              </a:prstGeom>
              <a:noFill/>
            </p:spPr>
            <p:txBody>
              <a:bodyPr wrap="none" rtlCol="0">
                <a:spAutoFit/>
              </a:bodyPr>
              <a:lstStyle/>
              <a:p>
                <a:r>
                  <a:rPr kumimoji="1" lang="en-US" altLang="ja-JP" sz="2000" b="1" dirty="0">
                    <a:solidFill>
                      <a:schemeClr val="bg1"/>
                    </a:solidFill>
                    <a:latin typeface="BIZ UDPゴシック" panose="020B0400000000000000" pitchFamily="50" charset="-128"/>
                    <a:ea typeface="BIZ UDPゴシック" panose="020B0400000000000000" pitchFamily="50" charset="-128"/>
                  </a:rPr>
                  <a:t>5</a:t>
                </a:r>
                <a:endParaRPr kumimoji="1" lang="ja-JP" altLang="en-US" sz="2000" b="1" dirty="0">
                  <a:solidFill>
                    <a:schemeClr val="bg1"/>
                  </a:solidFill>
                  <a:latin typeface="BIZ UDPゴシック" panose="020B0400000000000000" pitchFamily="50" charset="-128"/>
                  <a:ea typeface="BIZ UDPゴシック" panose="020B0400000000000000" pitchFamily="50" charset="-128"/>
                </a:endParaRPr>
              </a:p>
            </p:txBody>
          </p:sp>
        </p:grpSp>
        <p:grpSp>
          <p:nvGrpSpPr>
            <p:cNvPr id="61" name="グループ化 60">
              <a:extLst>
                <a:ext uri="{FF2B5EF4-FFF2-40B4-BE49-F238E27FC236}">
                  <a16:creationId xmlns:a16="http://schemas.microsoft.com/office/drawing/2014/main" id="{4CB1C0F6-1774-C1F2-31BC-23825666E890}"/>
                </a:ext>
              </a:extLst>
            </p:cNvPr>
            <p:cNvGrpSpPr/>
            <p:nvPr/>
          </p:nvGrpSpPr>
          <p:grpSpPr>
            <a:xfrm>
              <a:off x="4544003" y="7568659"/>
              <a:ext cx="488464" cy="488464"/>
              <a:chOff x="251180" y="6760772"/>
              <a:chExt cx="484069" cy="484069"/>
            </a:xfrm>
          </p:grpSpPr>
          <p:sp>
            <p:nvSpPr>
              <p:cNvPr id="62" name="楕円 61">
                <a:extLst>
                  <a:ext uri="{FF2B5EF4-FFF2-40B4-BE49-F238E27FC236}">
                    <a16:creationId xmlns:a16="http://schemas.microsoft.com/office/drawing/2014/main" id="{A6FB670D-F776-52C1-6140-C323028AF943}"/>
                  </a:ext>
                </a:extLst>
              </p:cNvPr>
              <p:cNvSpPr/>
              <p:nvPr/>
            </p:nvSpPr>
            <p:spPr>
              <a:xfrm>
                <a:off x="251180" y="6760772"/>
                <a:ext cx="484069" cy="484069"/>
              </a:xfrm>
              <a:prstGeom prst="ellipse">
                <a:avLst/>
              </a:prstGeom>
              <a:solidFill>
                <a:schemeClr val="accent5">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テキスト ボックス 62">
                <a:extLst>
                  <a:ext uri="{FF2B5EF4-FFF2-40B4-BE49-F238E27FC236}">
                    <a16:creationId xmlns:a16="http://schemas.microsoft.com/office/drawing/2014/main" id="{EBDC776F-E515-A9A7-010E-7146F14111D2}"/>
                  </a:ext>
                </a:extLst>
              </p:cNvPr>
              <p:cNvSpPr txBox="1"/>
              <p:nvPr/>
            </p:nvSpPr>
            <p:spPr>
              <a:xfrm>
                <a:off x="296290" y="6787707"/>
                <a:ext cx="376811" cy="396510"/>
              </a:xfrm>
              <a:prstGeom prst="rect">
                <a:avLst/>
              </a:prstGeom>
              <a:noFill/>
            </p:spPr>
            <p:txBody>
              <a:bodyPr wrap="none" rtlCol="0">
                <a:spAutoFit/>
              </a:bodyPr>
              <a:lstStyle/>
              <a:p>
                <a:r>
                  <a:rPr kumimoji="1" lang="en-US" altLang="ja-JP" sz="2000" b="1" dirty="0">
                    <a:solidFill>
                      <a:schemeClr val="bg1"/>
                    </a:solidFill>
                    <a:latin typeface="BIZ UDPゴシック" panose="020B0400000000000000" pitchFamily="50" charset="-128"/>
                    <a:ea typeface="BIZ UDPゴシック" panose="020B0400000000000000" pitchFamily="50" charset="-128"/>
                  </a:rPr>
                  <a:t>6</a:t>
                </a:r>
                <a:endParaRPr kumimoji="1" lang="ja-JP" altLang="en-US" sz="2000" b="1" dirty="0">
                  <a:solidFill>
                    <a:schemeClr val="bg1"/>
                  </a:solidFill>
                  <a:latin typeface="BIZ UDPゴシック" panose="020B0400000000000000" pitchFamily="50" charset="-128"/>
                  <a:ea typeface="BIZ UDPゴシック" panose="020B0400000000000000" pitchFamily="50" charset="-128"/>
                </a:endParaRPr>
              </a:p>
            </p:txBody>
          </p:sp>
        </p:grpSp>
      </p:grpSp>
      <p:cxnSp>
        <p:nvCxnSpPr>
          <p:cNvPr id="82" name="直線コネクタ 81">
            <a:extLst>
              <a:ext uri="{FF2B5EF4-FFF2-40B4-BE49-F238E27FC236}">
                <a16:creationId xmlns:a16="http://schemas.microsoft.com/office/drawing/2014/main" id="{B7DE94EC-EE6E-F1BE-68D2-5CB11FEFDE71}"/>
              </a:ext>
            </a:extLst>
          </p:cNvPr>
          <p:cNvCxnSpPr>
            <a:cxnSpLocks/>
          </p:cNvCxnSpPr>
          <p:nvPr/>
        </p:nvCxnSpPr>
        <p:spPr>
          <a:xfrm>
            <a:off x="508739" y="5917406"/>
            <a:ext cx="4284000"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sp>
        <p:nvSpPr>
          <p:cNvPr id="83" name="四角形: 角を丸くする 82">
            <a:extLst>
              <a:ext uri="{FF2B5EF4-FFF2-40B4-BE49-F238E27FC236}">
                <a16:creationId xmlns:a16="http://schemas.microsoft.com/office/drawing/2014/main" id="{D1CAF42D-715E-5C80-1C1D-C794C26399F5}"/>
              </a:ext>
            </a:extLst>
          </p:cNvPr>
          <p:cNvSpPr/>
          <p:nvPr/>
        </p:nvSpPr>
        <p:spPr>
          <a:xfrm>
            <a:off x="295922" y="10263022"/>
            <a:ext cx="4747499" cy="288651"/>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4" name="テキスト ボックス 83">
            <a:extLst>
              <a:ext uri="{FF2B5EF4-FFF2-40B4-BE49-F238E27FC236}">
                <a16:creationId xmlns:a16="http://schemas.microsoft.com/office/drawing/2014/main" id="{A7B48766-2A75-4E8A-B210-5ACEBA65D2B8}"/>
              </a:ext>
            </a:extLst>
          </p:cNvPr>
          <p:cNvSpPr txBox="1"/>
          <p:nvPr/>
        </p:nvSpPr>
        <p:spPr>
          <a:xfrm rot="16200000">
            <a:off x="2784694" y="8769729"/>
            <a:ext cx="334707" cy="3244412"/>
          </a:xfrm>
          <a:prstGeom prst="rect">
            <a:avLst/>
          </a:prstGeom>
          <a:noFill/>
        </p:spPr>
        <p:txBody>
          <a:bodyPr vert="eaVert" wrap="square" rtlCol="0">
            <a:spAutoFit/>
          </a:bodyPr>
          <a:lstStyle/>
          <a:p>
            <a:pPr marL="0" marR="0" lvl="0" indent="0" algn="l" defTabSz="457200" rtl="0" eaLnBrk="1" fontAlgn="auto" latinLnBrk="0" hangingPunct="1">
              <a:lnSpc>
                <a:spcPct val="114000"/>
              </a:lnSpc>
              <a:spcBef>
                <a:spcPts val="0"/>
              </a:spcBef>
              <a:spcAft>
                <a:spcPts val="0"/>
              </a:spcAft>
              <a:buClrTx/>
              <a:buSzTx/>
              <a:buFontTx/>
              <a:buNone/>
              <a:tabLst/>
              <a:defRPr/>
            </a:pPr>
            <a:r>
              <a:rPr lang="ja-JP" altLang="en-US" sz="1000" u="sng" dirty="0">
                <a:solidFill>
                  <a:schemeClr val="accent5">
                    <a:lumMod val="50000"/>
                  </a:schemeClr>
                </a:solidFill>
                <a:latin typeface="BIZ UDPゴシック" panose="020B0400000000000000" pitchFamily="50" charset="-128"/>
                <a:ea typeface="BIZ UDPゴシック" panose="020B0400000000000000" pitchFamily="50" charset="-128"/>
              </a:rPr>
              <a:t>子ども・子育て支援金については、裏面に詳細があります。</a:t>
            </a:r>
            <a:endParaRPr kumimoji="0" lang="ja-JP" altLang="ja-JP" sz="1000" b="0" i="0" u="sng" strike="noStrike" kern="1200" cap="none" spc="0" normalizeH="0" baseline="0" noProof="0" dirty="0">
              <a:ln>
                <a:noFill/>
              </a:ln>
              <a:solidFill>
                <a:schemeClr val="accent5">
                  <a:lumMod val="50000"/>
                </a:schemeClr>
              </a:solidFill>
              <a:effectLst/>
              <a:uLnTx/>
              <a:uFillTx/>
              <a:latin typeface="BIZ UDPゴシック" panose="020B0400000000000000" pitchFamily="50" charset="-128"/>
              <a:ea typeface="BIZ UDPゴシック" panose="020B0400000000000000" pitchFamily="50" charset="-128"/>
              <a:cs typeface="+mn-cs"/>
            </a:endParaRPr>
          </a:p>
        </p:txBody>
      </p:sp>
      <p:cxnSp>
        <p:nvCxnSpPr>
          <p:cNvPr id="85" name="直線矢印コネクタ 84">
            <a:extLst>
              <a:ext uri="{FF2B5EF4-FFF2-40B4-BE49-F238E27FC236}">
                <a16:creationId xmlns:a16="http://schemas.microsoft.com/office/drawing/2014/main" id="{818D34BB-F4EF-D495-E5A6-F1D47F6064F2}"/>
              </a:ext>
            </a:extLst>
          </p:cNvPr>
          <p:cNvCxnSpPr>
            <a:cxnSpLocks/>
          </p:cNvCxnSpPr>
          <p:nvPr/>
        </p:nvCxnSpPr>
        <p:spPr>
          <a:xfrm flipH="1">
            <a:off x="858676" y="10407347"/>
            <a:ext cx="347740" cy="0"/>
          </a:xfrm>
          <a:prstGeom prst="straightConnector1">
            <a:avLst/>
          </a:prstGeom>
          <a:ln w="38100">
            <a:solidFill>
              <a:srgbClr val="31859C"/>
            </a:solidFill>
            <a:tailEnd type="triangle"/>
          </a:ln>
        </p:spPr>
        <p:style>
          <a:lnRef idx="2">
            <a:schemeClr val="dk1"/>
          </a:lnRef>
          <a:fillRef idx="0">
            <a:schemeClr val="dk1"/>
          </a:fillRef>
          <a:effectRef idx="1">
            <a:schemeClr val="dk1"/>
          </a:effectRef>
          <a:fontRef idx="minor">
            <a:schemeClr val="tx1"/>
          </a:fontRef>
        </p:style>
      </p:cxnSp>
      <p:sp>
        <p:nvSpPr>
          <p:cNvPr id="86" name="正方形/長方形 85">
            <a:extLst>
              <a:ext uri="{FF2B5EF4-FFF2-40B4-BE49-F238E27FC236}">
                <a16:creationId xmlns:a16="http://schemas.microsoft.com/office/drawing/2014/main" id="{75016880-AE85-2A7E-911D-C49B92EF39C5}"/>
              </a:ext>
            </a:extLst>
          </p:cNvPr>
          <p:cNvSpPr/>
          <p:nvPr/>
        </p:nvSpPr>
        <p:spPr>
          <a:xfrm>
            <a:off x="5462954" y="375186"/>
            <a:ext cx="1800000" cy="187522"/>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2121835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8D4BC-BACE-71B5-688B-831E2393F6BD}"/>
            </a:ext>
          </a:extLst>
        </p:cNvPr>
        <p:cNvGrpSpPr/>
        <p:nvPr/>
      </p:nvGrpSpPr>
      <p:grpSpPr>
        <a:xfrm>
          <a:off x="0" y="0"/>
          <a:ext cx="0" cy="0"/>
          <a:chOff x="0" y="0"/>
          <a:chExt cx="0" cy="0"/>
        </a:xfrm>
      </p:grpSpPr>
      <p:grpSp>
        <p:nvGrpSpPr>
          <p:cNvPr id="248" name="グループ化 247">
            <a:extLst>
              <a:ext uri="{FF2B5EF4-FFF2-40B4-BE49-F238E27FC236}">
                <a16:creationId xmlns:a16="http://schemas.microsoft.com/office/drawing/2014/main" id="{F0DA4B86-8F17-255A-7B95-DB9288A5FFD1}"/>
              </a:ext>
            </a:extLst>
          </p:cNvPr>
          <p:cNvGrpSpPr/>
          <p:nvPr/>
        </p:nvGrpSpPr>
        <p:grpSpPr>
          <a:xfrm>
            <a:off x="3046625" y="8150965"/>
            <a:ext cx="519406" cy="511786"/>
            <a:chOff x="3104681" y="8150965"/>
            <a:chExt cx="519406" cy="511786"/>
          </a:xfrm>
        </p:grpSpPr>
        <p:sp>
          <p:nvSpPr>
            <p:cNvPr id="237" name="正方形/長方形 236">
              <a:extLst>
                <a:ext uri="{FF2B5EF4-FFF2-40B4-BE49-F238E27FC236}">
                  <a16:creationId xmlns:a16="http://schemas.microsoft.com/office/drawing/2014/main" id="{51BAE714-260D-A025-A1FF-063B2C388066}"/>
                </a:ext>
              </a:extLst>
            </p:cNvPr>
            <p:cNvSpPr/>
            <p:nvPr/>
          </p:nvSpPr>
          <p:spPr>
            <a:xfrm>
              <a:off x="3112301" y="8150965"/>
              <a:ext cx="511786" cy="511786"/>
            </a:xfrm>
            <a:prstGeom prst="rect">
              <a:avLst/>
            </a:prstGeom>
            <a:solidFill>
              <a:schemeClr val="accent6">
                <a:lumMod val="40000"/>
                <a:lumOff val="60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47" name="直線コネクタ 246">
              <a:extLst>
                <a:ext uri="{FF2B5EF4-FFF2-40B4-BE49-F238E27FC236}">
                  <a16:creationId xmlns:a16="http://schemas.microsoft.com/office/drawing/2014/main" id="{FEC213FF-BF13-5193-F157-C47974A8ABD0}"/>
                </a:ext>
              </a:extLst>
            </p:cNvPr>
            <p:cNvCxnSpPr>
              <a:cxnSpLocks/>
            </p:cNvCxnSpPr>
            <p:nvPr/>
          </p:nvCxnSpPr>
          <p:spPr>
            <a:xfrm>
              <a:off x="3104681" y="8414478"/>
              <a:ext cx="511786" cy="0"/>
            </a:xfrm>
            <a:prstGeom prst="line">
              <a:avLst/>
            </a:prstGeom>
            <a:ln>
              <a:solidFill>
                <a:schemeClr val="tx1">
                  <a:lumMod val="75000"/>
                  <a:lumOff val="25000"/>
                </a:schemeClr>
              </a:solidFill>
              <a:prstDash val="sysDot"/>
            </a:ln>
          </p:spPr>
          <p:style>
            <a:lnRef idx="2">
              <a:schemeClr val="accent1"/>
            </a:lnRef>
            <a:fillRef idx="0">
              <a:schemeClr val="accent1"/>
            </a:fillRef>
            <a:effectRef idx="1">
              <a:schemeClr val="accent1"/>
            </a:effectRef>
            <a:fontRef idx="minor">
              <a:schemeClr val="tx1"/>
            </a:fontRef>
          </p:style>
        </p:cxnSp>
      </p:grpSp>
      <p:grpSp>
        <p:nvGrpSpPr>
          <p:cNvPr id="228" name="グループ化 227">
            <a:extLst>
              <a:ext uri="{FF2B5EF4-FFF2-40B4-BE49-F238E27FC236}">
                <a16:creationId xmlns:a16="http://schemas.microsoft.com/office/drawing/2014/main" id="{552DCBD8-80FE-81DC-ADD6-4F0F2104BD2F}"/>
              </a:ext>
            </a:extLst>
          </p:cNvPr>
          <p:cNvGrpSpPr/>
          <p:nvPr/>
        </p:nvGrpSpPr>
        <p:grpSpPr>
          <a:xfrm>
            <a:off x="-1" y="10319636"/>
            <a:ext cx="7559675" cy="375404"/>
            <a:chOff x="-1" y="10319636"/>
            <a:chExt cx="7559675" cy="375404"/>
          </a:xfrm>
        </p:grpSpPr>
        <p:sp>
          <p:nvSpPr>
            <p:cNvPr id="4" name="正方形/長方形 3">
              <a:extLst>
                <a:ext uri="{FF2B5EF4-FFF2-40B4-BE49-F238E27FC236}">
                  <a16:creationId xmlns:a16="http://schemas.microsoft.com/office/drawing/2014/main" id="{F464691E-EDCC-6C0C-8D81-1BAEA3A05EA8}"/>
                </a:ext>
              </a:extLst>
            </p:cNvPr>
            <p:cNvSpPr/>
            <p:nvPr/>
          </p:nvSpPr>
          <p:spPr>
            <a:xfrm>
              <a:off x="-1" y="10319636"/>
              <a:ext cx="7559675" cy="375404"/>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7" name="正方形/長方形 226">
              <a:extLst>
                <a:ext uri="{FF2B5EF4-FFF2-40B4-BE49-F238E27FC236}">
                  <a16:creationId xmlns:a16="http://schemas.microsoft.com/office/drawing/2014/main" id="{2E6E0ECF-610D-1162-9EDB-FD202EB164E0}"/>
                </a:ext>
              </a:extLst>
            </p:cNvPr>
            <p:cNvSpPr/>
            <p:nvPr/>
          </p:nvSpPr>
          <p:spPr>
            <a:xfrm>
              <a:off x="-1" y="10319636"/>
              <a:ext cx="1512000" cy="375404"/>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13" name="直線コネクタ 12">
            <a:extLst>
              <a:ext uri="{FF2B5EF4-FFF2-40B4-BE49-F238E27FC236}">
                <a16:creationId xmlns:a16="http://schemas.microsoft.com/office/drawing/2014/main" id="{AB103D0F-E183-CD7A-5DBD-F8A3280F3E17}"/>
              </a:ext>
            </a:extLst>
          </p:cNvPr>
          <p:cNvCxnSpPr/>
          <p:nvPr/>
        </p:nvCxnSpPr>
        <p:spPr>
          <a:xfrm>
            <a:off x="316370" y="9486335"/>
            <a:ext cx="6941057"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pic>
        <p:nvPicPr>
          <p:cNvPr id="17" name="図 16" descr="テキスト&#10;&#10;AI 生成コンテンツは誤りを含む可能性があります。">
            <a:extLst>
              <a:ext uri="{FF2B5EF4-FFF2-40B4-BE49-F238E27FC236}">
                <a16:creationId xmlns:a16="http://schemas.microsoft.com/office/drawing/2014/main" id="{B25E8907-7715-B943-8FD9-5177AAE55F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2730" y="9665843"/>
            <a:ext cx="1416627" cy="489612"/>
          </a:xfrm>
          <a:prstGeom prst="rect">
            <a:avLst/>
          </a:prstGeom>
        </p:spPr>
      </p:pic>
      <p:sp>
        <p:nvSpPr>
          <p:cNvPr id="18" name="テキスト ボックス 17">
            <a:extLst>
              <a:ext uri="{FF2B5EF4-FFF2-40B4-BE49-F238E27FC236}">
                <a16:creationId xmlns:a16="http://schemas.microsoft.com/office/drawing/2014/main" id="{0E8CCA79-8086-6613-8900-5CBB50189489}"/>
              </a:ext>
            </a:extLst>
          </p:cNvPr>
          <p:cNvSpPr txBox="1"/>
          <p:nvPr/>
        </p:nvSpPr>
        <p:spPr>
          <a:xfrm>
            <a:off x="2084585" y="9656663"/>
            <a:ext cx="1590293" cy="500906"/>
          </a:xfrm>
          <a:prstGeom prst="rect">
            <a:avLst/>
          </a:prstGeom>
          <a:noFill/>
          <a:ln>
            <a:noFill/>
          </a:ln>
        </p:spPr>
        <p:txBody>
          <a:bodyPr wrap="square" lIns="0" tIns="0" rIns="0" bIns="0" rtlCol="0">
            <a:spAutoFit/>
          </a:bodyPr>
          <a:lstStyle/>
          <a:p>
            <a:pPr marL="0" marR="0" lvl="0" indent="0" algn="just" defTabSz="457200" rtl="0" eaLnBrk="1" fontAlgn="auto" latinLnBrk="0" hangingPunct="1">
              <a:lnSpc>
                <a:spcPct val="114000"/>
              </a:lnSpc>
              <a:spcBef>
                <a:spcPts val="0"/>
              </a:spcBef>
              <a:spcAft>
                <a:spcPts val="0"/>
              </a:spcAft>
              <a:buClrTx/>
              <a:buSzTx/>
              <a:buFontTx/>
              <a:buNone/>
              <a:tabLst/>
              <a:defRPr/>
            </a:pPr>
            <a:r>
              <a:rPr kumimoji="0" lang="ja-JP" altLang="en-US" sz="1000" b="1"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こども家庭庁ホームページ</a:t>
            </a:r>
          </a:p>
          <a:p>
            <a:pPr marL="0" marR="0" lvl="0" indent="0" algn="just" defTabSz="457200" rtl="0" eaLnBrk="1" fontAlgn="auto" latinLnBrk="0" hangingPunct="1">
              <a:lnSpc>
                <a:spcPct val="114000"/>
              </a:lnSpc>
              <a:spcBef>
                <a:spcPts val="0"/>
              </a:spcBef>
              <a:spcAft>
                <a:spcPts val="0"/>
              </a:spcAft>
              <a:buClrTx/>
              <a:buSzTx/>
              <a:buFontTx/>
              <a:buNone/>
              <a:tabLst/>
              <a:defRPr/>
            </a:pPr>
            <a:r>
              <a:rPr kumimoji="0" lang="ja-JP" altLang="en-US" sz="1000" b="1"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「子ども・子育て支援金</a:t>
            </a:r>
            <a:endParaRPr kumimoji="0" lang="en-US" altLang="ja-JP" sz="1000" b="1"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endParaRPr>
          </a:p>
          <a:p>
            <a:pPr marL="0" marR="0" lvl="0" indent="0" algn="just" defTabSz="457200" rtl="0" eaLnBrk="1" fontAlgn="auto" latinLnBrk="0" hangingPunct="1">
              <a:lnSpc>
                <a:spcPct val="114000"/>
              </a:lnSpc>
              <a:spcBef>
                <a:spcPts val="0"/>
              </a:spcBef>
              <a:spcAft>
                <a:spcPts val="0"/>
              </a:spcAft>
              <a:buClrTx/>
              <a:buSzTx/>
              <a:buFontTx/>
              <a:buNone/>
              <a:tabLst/>
              <a:defRPr/>
            </a:pPr>
            <a:r>
              <a:rPr kumimoji="0" lang="ja-JP" altLang="en-US" sz="1000" b="1"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　制度について」</a:t>
            </a:r>
            <a:endPar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endParaRPr>
          </a:p>
        </p:txBody>
      </p:sp>
      <p:sp>
        <p:nvSpPr>
          <p:cNvPr id="19" name="テキスト ボックス 18">
            <a:extLst>
              <a:ext uri="{FF2B5EF4-FFF2-40B4-BE49-F238E27FC236}">
                <a16:creationId xmlns:a16="http://schemas.microsoft.com/office/drawing/2014/main" id="{4FC962AB-620C-3DCE-2949-F2E1C56A5671}"/>
              </a:ext>
            </a:extLst>
          </p:cNvPr>
          <p:cNvSpPr txBox="1"/>
          <p:nvPr/>
        </p:nvSpPr>
        <p:spPr>
          <a:xfrm>
            <a:off x="4672948" y="9656663"/>
            <a:ext cx="1686262" cy="500906"/>
          </a:xfrm>
          <a:prstGeom prst="rect">
            <a:avLst/>
          </a:prstGeom>
          <a:noFill/>
          <a:ln>
            <a:noFill/>
          </a:ln>
        </p:spPr>
        <p:txBody>
          <a:bodyPr wrap="square" lIns="0" tIns="0" rIns="0" bIns="0" rtlCol="0">
            <a:spAutoFit/>
          </a:bodyPr>
          <a:lstStyle/>
          <a:p>
            <a:pPr marL="0" marR="0" lvl="0" indent="0" algn="just" defTabSz="457200" rtl="0" eaLnBrk="1" fontAlgn="auto" latinLnBrk="0" hangingPunct="1">
              <a:lnSpc>
                <a:spcPct val="114000"/>
              </a:lnSpc>
              <a:spcBef>
                <a:spcPts val="0"/>
              </a:spcBef>
              <a:spcAft>
                <a:spcPts val="0"/>
              </a:spcAft>
              <a:buClrTx/>
              <a:buSzTx/>
              <a:buFontTx/>
              <a:buNone/>
              <a:tabLst/>
              <a:defRPr/>
            </a:pPr>
            <a:r>
              <a:rPr kumimoji="0" lang="ja-JP" altLang="en-US" sz="1000" b="1"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こども家庭庁公式</a:t>
            </a:r>
            <a:r>
              <a:rPr kumimoji="0" lang="en-US" altLang="ja-JP" sz="1000" b="1"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note</a:t>
            </a:r>
          </a:p>
          <a:p>
            <a:pPr marL="0" marR="0" lvl="0" indent="0" algn="just" defTabSz="457200" rtl="0" eaLnBrk="1" fontAlgn="auto" latinLnBrk="0" hangingPunct="1">
              <a:lnSpc>
                <a:spcPct val="114000"/>
              </a:lnSpc>
              <a:spcBef>
                <a:spcPts val="0"/>
              </a:spcBef>
              <a:spcAft>
                <a:spcPts val="0"/>
              </a:spcAft>
              <a:buClrTx/>
              <a:buSzTx/>
              <a:buFontTx/>
              <a:buNone/>
              <a:tabLst/>
              <a:defRPr/>
            </a:pPr>
            <a:r>
              <a:rPr kumimoji="0" lang="ja-JP" altLang="en-US" sz="1000" b="1"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「最近話題の「子ども・子育て</a:t>
            </a:r>
            <a:endParaRPr kumimoji="0" lang="en-US" altLang="ja-JP" sz="1000" b="1"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endParaRPr>
          </a:p>
          <a:p>
            <a:pPr marL="0" marR="0" lvl="0" indent="0" algn="just" defTabSz="457200" rtl="0" eaLnBrk="1" fontAlgn="auto" latinLnBrk="0" hangingPunct="1">
              <a:lnSpc>
                <a:spcPct val="114000"/>
              </a:lnSpc>
              <a:spcBef>
                <a:spcPts val="0"/>
              </a:spcBef>
              <a:spcAft>
                <a:spcPts val="0"/>
              </a:spcAft>
              <a:buClrTx/>
              <a:buSzTx/>
              <a:buFontTx/>
              <a:buNone/>
              <a:tabLst/>
              <a:defRPr/>
            </a:pPr>
            <a:r>
              <a:rPr kumimoji="0" lang="ja-JP" altLang="en-US" sz="1000" b="1"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　支援金制度」について」</a:t>
            </a:r>
            <a:endPar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endParaRPr>
          </a:p>
        </p:txBody>
      </p:sp>
      <p:pic>
        <p:nvPicPr>
          <p:cNvPr id="21" name="図 20" descr="QR コード&#10;&#10;AI 生成コンテンツは誤りを含む可能性があります。">
            <a:extLst>
              <a:ext uri="{FF2B5EF4-FFF2-40B4-BE49-F238E27FC236}">
                <a16:creationId xmlns:a16="http://schemas.microsoft.com/office/drawing/2014/main" id="{7CF005D6-2B2C-DF8F-BEEA-5AF4B2D80A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0327" y="9560311"/>
            <a:ext cx="673202" cy="673202"/>
          </a:xfrm>
          <a:prstGeom prst="rect">
            <a:avLst/>
          </a:prstGeom>
        </p:spPr>
      </p:pic>
      <p:pic>
        <p:nvPicPr>
          <p:cNvPr id="23" name="図 22" descr="QR コード&#10;&#10;AI 生成コンテンツは誤りを含む可能性があります。">
            <a:extLst>
              <a:ext uri="{FF2B5EF4-FFF2-40B4-BE49-F238E27FC236}">
                <a16:creationId xmlns:a16="http://schemas.microsoft.com/office/drawing/2014/main" id="{78AC3859-F3DC-3CAC-0F16-5BE974E9B0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06452" y="9570593"/>
            <a:ext cx="672859" cy="672859"/>
          </a:xfrm>
          <a:prstGeom prst="rect">
            <a:avLst/>
          </a:prstGeom>
        </p:spPr>
      </p:pic>
      <p:sp>
        <p:nvSpPr>
          <p:cNvPr id="24" name="二等辺三角形 23">
            <a:extLst>
              <a:ext uri="{FF2B5EF4-FFF2-40B4-BE49-F238E27FC236}">
                <a16:creationId xmlns:a16="http://schemas.microsoft.com/office/drawing/2014/main" id="{98938272-DFB0-2733-BEE0-2589CB65295C}"/>
              </a:ext>
            </a:extLst>
          </p:cNvPr>
          <p:cNvSpPr/>
          <p:nvPr/>
        </p:nvSpPr>
        <p:spPr>
          <a:xfrm rot="5400000">
            <a:off x="3494799" y="9831179"/>
            <a:ext cx="444500" cy="139700"/>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25" name="二等辺三角形 24">
            <a:extLst>
              <a:ext uri="{FF2B5EF4-FFF2-40B4-BE49-F238E27FC236}">
                <a16:creationId xmlns:a16="http://schemas.microsoft.com/office/drawing/2014/main" id="{79A71DCA-CE44-9A0C-10A0-A2082A2E48EA}"/>
              </a:ext>
            </a:extLst>
          </p:cNvPr>
          <p:cNvSpPr/>
          <p:nvPr/>
        </p:nvSpPr>
        <p:spPr>
          <a:xfrm rot="5400000">
            <a:off x="6190373" y="9850037"/>
            <a:ext cx="444500" cy="139700"/>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grpSp>
        <p:nvGrpSpPr>
          <p:cNvPr id="27" name="グループ化 26">
            <a:extLst>
              <a:ext uri="{FF2B5EF4-FFF2-40B4-BE49-F238E27FC236}">
                <a16:creationId xmlns:a16="http://schemas.microsoft.com/office/drawing/2014/main" id="{94A42A0F-6D10-8091-5BB7-37585568F8F8}"/>
              </a:ext>
            </a:extLst>
          </p:cNvPr>
          <p:cNvGrpSpPr/>
          <p:nvPr/>
        </p:nvGrpSpPr>
        <p:grpSpPr>
          <a:xfrm>
            <a:off x="-1" y="2463407"/>
            <a:ext cx="7559675" cy="732428"/>
            <a:chOff x="0" y="2271486"/>
            <a:chExt cx="7559675" cy="732428"/>
          </a:xfrm>
        </p:grpSpPr>
        <p:sp>
          <p:nvSpPr>
            <p:cNvPr id="28" name="正方形/長方形 27">
              <a:extLst>
                <a:ext uri="{FF2B5EF4-FFF2-40B4-BE49-F238E27FC236}">
                  <a16:creationId xmlns:a16="http://schemas.microsoft.com/office/drawing/2014/main" id="{3BB07AC9-99F7-2A2C-58A0-A008E2B45BC8}"/>
                </a:ext>
              </a:extLst>
            </p:cNvPr>
            <p:cNvSpPr/>
            <p:nvPr/>
          </p:nvSpPr>
          <p:spPr>
            <a:xfrm>
              <a:off x="0" y="2271486"/>
              <a:ext cx="7559675" cy="732428"/>
            </a:xfrm>
            <a:prstGeom prst="rect">
              <a:avLst/>
            </a:prstGeom>
            <a:pattFill prst="dkUpDiag">
              <a:fgClr>
                <a:schemeClr val="accent5">
                  <a:lumMod val="60000"/>
                  <a:lumOff val="4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grpSp>
          <p:nvGrpSpPr>
            <p:cNvPr id="29" name="グループ化 28">
              <a:extLst>
                <a:ext uri="{FF2B5EF4-FFF2-40B4-BE49-F238E27FC236}">
                  <a16:creationId xmlns:a16="http://schemas.microsoft.com/office/drawing/2014/main" id="{C676461E-C727-4FEB-40F9-ABEB9C9EE359}"/>
                </a:ext>
              </a:extLst>
            </p:cNvPr>
            <p:cNvGrpSpPr/>
            <p:nvPr/>
          </p:nvGrpSpPr>
          <p:grpSpPr>
            <a:xfrm>
              <a:off x="206105" y="2372484"/>
              <a:ext cx="6980121" cy="472487"/>
              <a:chOff x="193408" y="2383293"/>
              <a:chExt cx="6980121" cy="472487"/>
            </a:xfrm>
          </p:grpSpPr>
          <p:sp>
            <p:nvSpPr>
              <p:cNvPr id="32" name="二等辺三角形 31">
                <a:extLst>
                  <a:ext uri="{FF2B5EF4-FFF2-40B4-BE49-F238E27FC236}">
                    <a16:creationId xmlns:a16="http://schemas.microsoft.com/office/drawing/2014/main" id="{79573575-6FDF-9531-4F9D-1356E8EE2C77}"/>
                  </a:ext>
                </a:extLst>
              </p:cNvPr>
              <p:cNvSpPr/>
              <p:nvPr/>
            </p:nvSpPr>
            <p:spPr>
              <a:xfrm rot="16830897">
                <a:off x="252415" y="2638704"/>
                <a:ext cx="137626" cy="227517"/>
              </a:xfrm>
              <a:prstGeom prst="triangl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33" name="四角形: 角を丸くする 32">
                <a:extLst>
                  <a:ext uri="{FF2B5EF4-FFF2-40B4-BE49-F238E27FC236}">
                    <a16:creationId xmlns:a16="http://schemas.microsoft.com/office/drawing/2014/main" id="{EF1C4914-FE9F-BD06-A3FF-84D798015E8E}"/>
                  </a:ext>
                </a:extLst>
              </p:cNvPr>
              <p:cNvSpPr/>
              <p:nvPr/>
            </p:nvSpPr>
            <p:spPr>
              <a:xfrm>
                <a:off x="396486" y="2383293"/>
                <a:ext cx="6777043" cy="472487"/>
              </a:xfrm>
              <a:prstGeom prst="roundRect">
                <a:avLst>
                  <a:gd name="adj" fmla="val 699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grpSp>
            <p:nvGrpSpPr>
              <p:cNvPr id="34" name="グループ化 33">
                <a:extLst>
                  <a:ext uri="{FF2B5EF4-FFF2-40B4-BE49-F238E27FC236}">
                    <a16:creationId xmlns:a16="http://schemas.microsoft.com/office/drawing/2014/main" id="{164F9DA5-BE84-C96E-335F-773B39C7FC88}"/>
                  </a:ext>
                </a:extLst>
              </p:cNvPr>
              <p:cNvGrpSpPr/>
              <p:nvPr/>
            </p:nvGrpSpPr>
            <p:grpSpPr>
              <a:xfrm>
                <a:off x="193408" y="2494220"/>
                <a:ext cx="1508607" cy="249522"/>
                <a:chOff x="193408" y="2494220"/>
                <a:chExt cx="1508607" cy="249522"/>
              </a:xfrm>
            </p:grpSpPr>
            <p:sp>
              <p:nvSpPr>
                <p:cNvPr id="35" name="正方形/長方形 34">
                  <a:extLst>
                    <a:ext uri="{FF2B5EF4-FFF2-40B4-BE49-F238E27FC236}">
                      <a16:creationId xmlns:a16="http://schemas.microsoft.com/office/drawing/2014/main" id="{37095BB1-30D8-B5FE-DA25-B6ADED96C51D}"/>
                    </a:ext>
                  </a:extLst>
                </p:cNvPr>
                <p:cNvSpPr/>
                <p:nvPr/>
              </p:nvSpPr>
              <p:spPr>
                <a:xfrm>
                  <a:off x="193408" y="2494220"/>
                  <a:ext cx="1128243" cy="24952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36" name="矢印: 山形 35">
                  <a:extLst>
                    <a:ext uri="{FF2B5EF4-FFF2-40B4-BE49-F238E27FC236}">
                      <a16:creationId xmlns:a16="http://schemas.microsoft.com/office/drawing/2014/main" id="{E7E5A363-1E5D-7853-456C-692BD4FBBBFB}"/>
                    </a:ext>
                  </a:extLst>
                </p:cNvPr>
                <p:cNvSpPr/>
                <p:nvPr/>
              </p:nvSpPr>
              <p:spPr>
                <a:xfrm rot="10800000">
                  <a:off x="1194015" y="2494781"/>
                  <a:ext cx="508000" cy="248400"/>
                </a:xfrm>
                <a:prstGeom prst="chevron">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Aptos" panose="02110004020202020204"/>
                    <a:ea typeface="游ゴシック" panose="020B0400000000000000" pitchFamily="50" charset="-128"/>
                    <a:cs typeface="+mn-cs"/>
                  </a:endParaRPr>
                </a:p>
              </p:txBody>
            </p:sp>
          </p:grpSp>
        </p:grpSp>
        <p:sp>
          <p:nvSpPr>
            <p:cNvPr id="30" name="テキスト ボックス 29">
              <a:extLst>
                <a:ext uri="{FF2B5EF4-FFF2-40B4-BE49-F238E27FC236}">
                  <a16:creationId xmlns:a16="http://schemas.microsoft.com/office/drawing/2014/main" id="{14D04187-4C53-E7C8-DE8F-C2299DCFB760}"/>
                </a:ext>
              </a:extLst>
            </p:cNvPr>
            <p:cNvSpPr txBox="1"/>
            <p:nvPr/>
          </p:nvSpPr>
          <p:spPr>
            <a:xfrm>
              <a:off x="1929241" y="2411357"/>
              <a:ext cx="5088942" cy="360163"/>
            </a:xfrm>
            <a:prstGeom prst="rect">
              <a:avLst/>
            </a:prstGeom>
            <a:noFill/>
            <a:ln>
              <a:noFill/>
            </a:ln>
          </p:spPr>
          <p:txBody>
            <a:bodyPr wrap="square" lIns="0" tIns="0" rIns="0" bIns="0" rtlCol="0">
              <a:spAutoFit/>
            </a:bodyPr>
            <a:lstStyle/>
            <a:p>
              <a:pPr marL="0" marR="0" lvl="0" indent="0" algn="l" defTabSz="457200" rtl="0" eaLnBrk="1" fontAlgn="auto" latinLnBrk="0" hangingPunct="0">
                <a:lnSpc>
                  <a:spcPct val="114000"/>
                </a:lnSpc>
                <a:spcBef>
                  <a:spcPts val="0"/>
                </a:spcBef>
                <a:spcAft>
                  <a:spcPts val="0"/>
                </a:spcAft>
                <a:buClrTx/>
                <a:buSzTx/>
                <a:buFontTx/>
                <a:buNone/>
                <a:tabLst/>
                <a:defRPr/>
              </a:pPr>
              <a:r>
                <a:rPr kumimoji="0" lang="ja-JP" altLang="en-US" sz="2400" b="1" i="0" u="none" strike="noStrike" kern="1200" cap="none" spc="0" normalizeH="0" baseline="0" noProof="0">
                  <a:ln>
                    <a:noFill/>
                  </a:ln>
                  <a:solidFill>
                    <a:srgbClr val="F79646"/>
                  </a:solidFill>
                  <a:effectLst/>
                  <a:uLnTx/>
                  <a:uFillTx/>
                  <a:latin typeface="BIZ UDPGothic" panose="020B0400000000000000" pitchFamily="34" charset="-128"/>
                  <a:ea typeface="BIZ UDPGothic" panose="020B0400000000000000" pitchFamily="34" charset="-128"/>
                  <a:cs typeface="+mn-cs"/>
                </a:rPr>
                <a:t>子ども・子育て支援金制度　</a:t>
              </a:r>
              <a:r>
                <a:rPr kumimoji="0" lang="en-US" altLang="ja-JP" sz="2400" b="1" i="0" u="none" strike="noStrike" kern="1200" cap="none" spc="0" normalizeH="0" baseline="0" noProof="0">
                  <a:ln>
                    <a:noFill/>
                  </a:ln>
                  <a:solidFill>
                    <a:srgbClr val="F79646"/>
                  </a:solidFill>
                  <a:effectLst/>
                  <a:uLnTx/>
                  <a:uFillTx/>
                  <a:latin typeface="BIZ UDPGothic" panose="020B0400000000000000" pitchFamily="34" charset="-128"/>
                  <a:ea typeface="BIZ UDPGothic" panose="020B0400000000000000" pitchFamily="34" charset="-128"/>
                  <a:cs typeface="+mn-cs"/>
                </a:rPr>
                <a:t>Q&amp;A</a:t>
              </a:r>
              <a:endParaRPr kumimoji="0" lang="en-US" altLang="ja-JP" sz="2400" b="0" i="0" u="none" strike="noStrike" kern="1200" cap="none" spc="0" normalizeH="0" baseline="0" noProof="0">
                <a:ln>
                  <a:noFill/>
                </a:ln>
                <a:solidFill>
                  <a:srgbClr val="F79646"/>
                </a:solidFill>
                <a:effectLst/>
                <a:uLnTx/>
                <a:uFillTx/>
                <a:latin typeface="BIZ UDPGothic" panose="020B0400000000000000" pitchFamily="34" charset="-128"/>
                <a:ea typeface="BIZ UDPGothic" panose="020B0400000000000000" pitchFamily="34" charset="-128"/>
                <a:cs typeface="+mn-cs"/>
              </a:endParaRPr>
            </a:p>
          </p:txBody>
        </p:sp>
        <p:sp>
          <p:nvSpPr>
            <p:cNvPr id="31" name="テキスト ボックス 30">
              <a:extLst>
                <a:ext uri="{FF2B5EF4-FFF2-40B4-BE49-F238E27FC236}">
                  <a16:creationId xmlns:a16="http://schemas.microsoft.com/office/drawing/2014/main" id="{85044387-1FFE-32AC-A2DC-36EA73E5A1B0}"/>
                </a:ext>
              </a:extLst>
            </p:cNvPr>
            <p:cNvSpPr txBox="1"/>
            <p:nvPr/>
          </p:nvSpPr>
          <p:spPr>
            <a:xfrm>
              <a:off x="349017" y="2510309"/>
              <a:ext cx="1192196" cy="180114"/>
            </a:xfrm>
            <a:prstGeom prst="rect">
              <a:avLst/>
            </a:prstGeom>
            <a:noFill/>
            <a:ln>
              <a:noFill/>
            </a:ln>
          </p:spPr>
          <p:txBody>
            <a:bodyPr wrap="square" lIns="0" tIns="0" rIns="0" bIns="0" rtlCol="0">
              <a:spAutoFit/>
            </a:bodyPr>
            <a:lstStyle/>
            <a:p>
              <a:pPr marL="0" marR="0" lvl="0" indent="0" algn="l" defTabSz="457200" rtl="0" eaLnBrk="1" fontAlgn="auto" latinLnBrk="0" hangingPunct="0">
                <a:lnSpc>
                  <a:spcPct val="114000"/>
                </a:lnSpc>
                <a:spcBef>
                  <a:spcPts val="0"/>
                </a:spcBef>
                <a:spcAft>
                  <a:spcPts val="0"/>
                </a:spcAft>
                <a:buClrTx/>
                <a:buSzTx/>
                <a:buFontTx/>
                <a:buNone/>
                <a:tabLst/>
                <a:defRPr/>
              </a:pPr>
              <a:r>
                <a:rPr kumimoji="0" lang="ja-JP" altLang="en-US" sz="1200" b="1" i="0" u="none" strike="noStrike" kern="1200" cap="none" spc="0" normalizeH="0" baseline="0" noProof="0">
                  <a:ln>
                    <a:noFill/>
                  </a:ln>
                  <a:solidFill>
                    <a:prstClr val="white"/>
                  </a:solidFill>
                  <a:effectLst/>
                  <a:uLnTx/>
                  <a:uFillTx/>
                  <a:latin typeface="BIZ UDPGothic" panose="020B0400000000000000" pitchFamily="34" charset="-128"/>
                  <a:ea typeface="BIZ UDPGothic" panose="020B0400000000000000" pitchFamily="34" charset="-128"/>
                  <a:cs typeface="+mn-cs"/>
                </a:rPr>
                <a:t>もっと知りたい！</a:t>
              </a:r>
              <a:endParaRPr kumimoji="0" lang="en-US" altLang="ja-JP" sz="1200" b="0" i="0" u="none" strike="noStrike" kern="1200" cap="none" spc="0" normalizeH="0" baseline="0" noProof="0">
                <a:ln>
                  <a:noFill/>
                </a:ln>
                <a:solidFill>
                  <a:prstClr val="white"/>
                </a:solidFill>
                <a:effectLst/>
                <a:uLnTx/>
                <a:uFillTx/>
                <a:latin typeface="BIZ UDPGothic" panose="020B0400000000000000" pitchFamily="34" charset="-128"/>
                <a:ea typeface="BIZ UDPGothic" panose="020B0400000000000000" pitchFamily="34" charset="-128"/>
                <a:cs typeface="+mn-cs"/>
              </a:endParaRPr>
            </a:p>
          </p:txBody>
        </p:sp>
      </p:grpSp>
      <p:cxnSp>
        <p:nvCxnSpPr>
          <p:cNvPr id="26" name="直線コネクタ 25">
            <a:extLst>
              <a:ext uri="{FF2B5EF4-FFF2-40B4-BE49-F238E27FC236}">
                <a16:creationId xmlns:a16="http://schemas.microsoft.com/office/drawing/2014/main" id="{853A206D-24C8-3612-4BE6-4BDEE403D19E}"/>
              </a:ext>
            </a:extLst>
          </p:cNvPr>
          <p:cNvCxnSpPr>
            <a:cxnSpLocks/>
          </p:cNvCxnSpPr>
          <p:nvPr/>
        </p:nvCxnSpPr>
        <p:spPr>
          <a:xfrm flipH="1">
            <a:off x="3782231" y="3399177"/>
            <a:ext cx="9334" cy="5904000"/>
          </a:xfrm>
          <a:prstGeom prst="line">
            <a:avLst/>
          </a:prstGeom>
          <a:ln w="12700">
            <a:solidFill>
              <a:schemeClr val="tx1"/>
            </a:solidFill>
            <a:prstDash val="sysDash"/>
          </a:ln>
        </p:spPr>
        <p:style>
          <a:lnRef idx="2">
            <a:schemeClr val="accent1"/>
          </a:lnRef>
          <a:fillRef idx="0">
            <a:schemeClr val="accent1"/>
          </a:fillRef>
          <a:effectRef idx="1">
            <a:schemeClr val="accent1"/>
          </a:effectRef>
          <a:fontRef idx="minor">
            <a:schemeClr val="tx1"/>
          </a:fontRef>
        </p:style>
      </p:cxnSp>
      <p:grpSp>
        <p:nvGrpSpPr>
          <p:cNvPr id="37" name="グループ化 36">
            <a:extLst>
              <a:ext uri="{FF2B5EF4-FFF2-40B4-BE49-F238E27FC236}">
                <a16:creationId xmlns:a16="http://schemas.microsoft.com/office/drawing/2014/main" id="{5012ADAB-B75B-20A1-5D38-D5910FBD77D4}"/>
              </a:ext>
            </a:extLst>
          </p:cNvPr>
          <p:cNvGrpSpPr/>
          <p:nvPr/>
        </p:nvGrpSpPr>
        <p:grpSpPr>
          <a:xfrm>
            <a:off x="187514" y="3417142"/>
            <a:ext cx="3424585" cy="922733"/>
            <a:chOff x="190124" y="2765474"/>
            <a:chExt cx="3424585" cy="922733"/>
          </a:xfrm>
        </p:grpSpPr>
        <p:grpSp>
          <p:nvGrpSpPr>
            <p:cNvPr id="38" name="グループ化 37">
              <a:extLst>
                <a:ext uri="{FF2B5EF4-FFF2-40B4-BE49-F238E27FC236}">
                  <a16:creationId xmlns:a16="http://schemas.microsoft.com/office/drawing/2014/main" id="{192D6A3D-BD77-BA41-920D-67022D03C33D}"/>
                </a:ext>
              </a:extLst>
            </p:cNvPr>
            <p:cNvGrpSpPr/>
            <p:nvPr/>
          </p:nvGrpSpPr>
          <p:grpSpPr>
            <a:xfrm>
              <a:off x="190124" y="2765474"/>
              <a:ext cx="358730" cy="345930"/>
              <a:chOff x="188954" y="2583133"/>
              <a:chExt cx="393781" cy="379730"/>
            </a:xfrm>
          </p:grpSpPr>
          <p:grpSp>
            <p:nvGrpSpPr>
              <p:cNvPr id="45" name="グループ化 44">
                <a:extLst>
                  <a:ext uri="{FF2B5EF4-FFF2-40B4-BE49-F238E27FC236}">
                    <a16:creationId xmlns:a16="http://schemas.microsoft.com/office/drawing/2014/main" id="{9CEE3CED-619D-37AE-A60C-F11D92E82484}"/>
                  </a:ext>
                </a:extLst>
              </p:cNvPr>
              <p:cNvGrpSpPr/>
              <p:nvPr/>
            </p:nvGrpSpPr>
            <p:grpSpPr>
              <a:xfrm>
                <a:off x="188954" y="2583133"/>
                <a:ext cx="393781" cy="379730"/>
                <a:chOff x="-737320" y="1872343"/>
                <a:chExt cx="848352" cy="818080"/>
              </a:xfrm>
              <a:solidFill>
                <a:srgbClr val="FFC000"/>
              </a:solidFill>
            </p:grpSpPr>
            <p:sp>
              <p:nvSpPr>
                <p:cNvPr id="47" name="楕円 46">
                  <a:extLst>
                    <a:ext uri="{FF2B5EF4-FFF2-40B4-BE49-F238E27FC236}">
                      <a16:creationId xmlns:a16="http://schemas.microsoft.com/office/drawing/2014/main" id="{632AFDE2-B030-2DA9-4B68-91C78A1D7B28}"/>
                    </a:ext>
                  </a:extLst>
                </p:cNvPr>
                <p:cNvSpPr/>
                <p:nvPr/>
              </p:nvSpPr>
              <p:spPr>
                <a:xfrm>
                  <a:off x="-737320" y="1872343"/>
                  <a:ext cx="818080" cy="81808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48" name="二等辺三角形 47">
                  <a:extLst>
                    <a:ext uri="{FF2B5EF4-FFF2-40B4-BE49-F238E27FC236}">
                      <a16:creationId xmlns:a16="http://schemas.microsoft.com/office/drawing/2014/main" id="{3AD86A50-304C-8746-8189-753D8B75F26A}"/>
                    </a:ext>
                  </a:extLst>
                </p:cNvPr>
                <p:cNvSpPr/>
                <p:nvPr/>
              </p:nvSpPr>
              <p:spPr>
                <a:xfrm rot="7723510">
                  <a:off x="-72925" y="2492223"/>
                  <a:ext cx="197583" cy="170330"/>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grpSp>
          <p:sp>
            <p:nvSpPr>
              <p:cNvPr id="46" name="テキスト ボックス 45">
                <a:extLst>
                  <a:ext uri="{FF2B5EF4-FFF2-40B4-BE49-F238E27FC236}">
                    <a16:creationId xmlns:a16="http://schemas.microsoft.com/office/drawing/2014/main" id="{1B22EED0-9CE9-93C0-1A63-3D1DD50B3CCA}"/>
                  </a:ext>
                </a:extLst>
              </p:cNvPr>
              <p:cNvSpPr txBox="1"/>
              <p:nvPr/>
            </p:nvSpPr>
            <p:spPr>
              <a:xfrm>
                <a:off x="269012" y="2608114"/>
                <a:ext cx="208390" cy="276999"/>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Q</a:t>
                </a:r>
                <a:endParaRPr kumimoji="1" lang="ja-JP" altLang="en-US"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39" name="テキスト ボックス 38">
              <a:extLst>
                <a:ext uri="{FF2B5EF4-FFF2-40B4-BE49-F238E27FC236}">
                  <a16:creationId xmlns:a16="http://schemas.microsoft.com/office/drawing/2014/main" id="{C67C4D74-AA27-780A-30AF-5B678972A0A6}"/>
                </a:ext>
              </a:extLst>
            </p:cNvPr>
            <p:cNvSpPr txBox="1"/>
            <p:nvPr/>
          </p:nvSpPr>
          <p:spPr>
            <a:xfrm>
              <a:off x="603845" y="2843052"/>
              <a:ext cx="3010864" cy="225062"/>
            </a:xfrm>
            <a:prstGeom prst="rect">
              <a:avLst/>
            </a:prstGeom>
            <a:noFill/>
          </p:spPr>
          <p:txBody>
            <a:bodyPr wrap="square" lIns="0" tIns="0" rIns="0" bIns="0">
              <a:spAutoFit/>
            </a:bodyPr>
            <a:lstStyle/>
            <a:p>
              <a:pPr marL="0" marR="0" lvl="0" indent="0" algn="just" defTabSz="457200" rtl="0" eaLnBrk="1" fontAlgn="auto" latinLnBrk="0" hangingPunct="0">
                <a:lnSpc>
                  <a:spcPct val="114000"/>
                </a:lnSpc>
                <a:spcBef>
                  <a:spcPts val="0"/>
                </a:spcBef>
                <a:spcAft>
                  <a:spcPts val="0"/>
                </a:spcAft>
                <a:buClrTx/>
                <a:buSzTx/>
                <a:buFontTx/>
                <a:buNone/>
                <a:tabLst/>
                <a:defRPr/>
              </a:pPr>
              <a:r>
                <a:rPr kumimoji="0" lang="ja-JP" altLang="en-US" sz="1500" b="1" i="0" u="none" strike="noStrike" kern="1200" cap="none" spc="0" normalizeH="0" baseline="0" noProof="0" dirty="0">
                  <a:ln>
                    <a:noFill/>
                  </a:ln>
                  <a:solidFill>
                    <a:srgbClr val="4BACC6">
                      <a:lumMod val="75000"/>
                    </a:srgbClr>
                  </a:solidFill>
                  <a:effectLst/>
                  <a:uLnTx/>
                  <a:uFillTx/>
                  <a:latin typeface="BIZ UDPGothic" panose="020B0400000000000000" pitchFamily="34" charset="-128"/>
                  <a:ea typeface="BIZ UDPGothic" panose="020B0400000000000000" pitchFamily="34" charset="-128"/>
                  <a:cs typeface="+mn-cs"/>
                </a:rPr>
                <a:t>「子ども・子育て支援金制度」って？</a:t>
              </a:r>
              <a:endParaRPr kumimoji="0" lang="en-US" altLang="ja-JP" sz="1500" b="1" i="0" u="none" strike="noStrike" kern="1200" cap="none" spc="0" normalizeH="0" baseline="0" noProof="0" dirty="0">
                <a:ln>
                  <a:noFill/>
                </a:ln>
                <a:solidFill>
                  <a:srgbClr val="4BACC6">
                    <a:lumMod val="75000"/>
                  </a:srgbClr>
                </a:solidFill>
                <a:effectLst/>
                <a:uLnTx/>
                <a:uFillTx/>
                <a:latin typeface="BIZ UDPGothic" panose="020B0400000000000000" pitchFamily="34" charset="-128"/>
                <a:ea typeface="BIZ UDPGothic" panose="020B0400000000000000" pitchFamily="34" charset="-128"/>
                <a:cs typeface="+mn-cs"/>
              </a:endParaRPr>
            </a:p>
          </p:txBody>
        </p:sp>
        <p:sp>
          <p:nvSpPr>
            <p:cNvPr id="40" name="テキスト ボックス 39">
              <a:extLst>
                <a:ext uri="{FF2B5EF4-FFF2-40B4-BE49-F238E27FC236}">
                  <a16:creationId xmlns:a16="http://schemas.microsoft.com/office/drawing/2014/main" id="{C5EA356D-445B-3FCD-75B6-225A6EB2CAB5}"/>
                </a:ext>
              </a:extLst>
            </p:cNvPr>
            <p:cNvSpPr txBox="1"/>
            <p:nvPr/>
          </p:nvSpPr>
          <p:spPr>
            <a:xfrm>
              <a:off x="603845" y="3162229"/>
              <a:ext cx="2987252" cy="525978"/>
            </a:xfrm>
            <a:prstGeom prst="rect">
              <a:avLst/>
            </a:prstGeom>
            <a:noFill/>
          </p:spPr>
          <p:txBody>
            <a:bodyPr wrap="square" lIns="0" tIns="0" rIns="0" bIns="0">
              <a:spAutoFit/>
            </a:bodyPr>
            <a:lstStyle/>
            <a:p>
              <a:pPr marL="0" marR="0" lvl="0" indent="0" algn="just" defTabSz="457200" rtl="0" eaLnBrk="1" fontAlgn="auto" latinLnBrk="0" hangingPunct="0">
                <a:lnSpc>
                  <a:spcPct val="114000"/>
                </a:lnSpc>
                <a:spcBef>
                  <a:spcPts val="0"/>
                </a:spcBef>
                <a:spcAft>
                  <a:spcPts val="0"/>
                </a:spcAft>
                <a:buClrTx/>
                <a:buSzTx/>
                <a:buFontTx/>
                <a:buNone/>
                <a:tabLst/>
                <a:defRPr/>
              </a:pPr>
              <a:r>
                <a:rPr kumimoji="0" lang="ja-JP" altLang="en-US" sz="1050" b="0" i="0" u="none" strike="noStrike" kern="1200" cap="none" spc="0" normalizeH="0" baseline="0" noProof="0" dirty="0">
                  <a:ln>
                    <a:noFill/>
                  </a:ln>
                  <a:solidFill>
                    <a:prstClr val="black"/>
                  </a:solidFill>
                  <a:effectLst/>
                  <a:uLnTx/>
                  <a:uFillTx/>
                  <a:latin typeface="BIZ UDPGothic" panose="020B0400000000000000" pitchFamily="34" charset="-128"/>
                  <a:ea typeface="BIZ UDPGothic" panose="020B0400000000000000" pitchFamily="34" charset="-128"/>
                  <a:cs typeface="+mn-cs"/>
                </a:rPr>
                <a:t>全ての世代や企業のみなさまから支援金を拠出いただき、子育て施策の拡充に充てるもので、こどもや子育て世帯を社会全体で支える制度です。</a:t>
              </a:r>
              <a:endParaRPr kumimoji="0" lang="en-US" altLang="ja-JP" sz="1050" b="0" i="0" u="none" strike="noStrike" kern="1200" cap="none" spc="0" normalizeH="0" baseline="0" noProof="0" dirty="0">
                <a:ln>
                  <a:noFill/>
                </a:ln>
                <a:solidFill>
                  <a:prstClr val="black"/>
                </a:solidFill>
                <a:effectLst/>
                <a:uLnTx/>
                <a:uFillTx/>
                <a:latin typeface="BIZ UDPGothic" panose="020B0400000000000000" pitchFamily="34" charset="-128"/>
                <a:ea typeface="BIZ UDPGothic" panose="020B0400000000000000" pitchFamily="34" charset="-128"/>
                <a:cs typeface="+mn-cs"/>
              </a:endParaRPr>
            </a:p>
          </p:txBody>
        </p:sp>
        <p:grpSp>
          <p:nvGrpSpPr>
            <p:cNvPr id="41" name="グループ化 40">
              <a:extLst>
                <a:ext uri="{FF2B5EF4-FFF2-40B4-BE49-F238E27FC236}">
                  <a16:creationId xmlns:a16="http://schemas.microsoft.com/office/drawing/2014/main" id="{D9ECC7AF-489F-EC39-285B-54F2D1C258D3}"/>
                </a:ext>
              </a:extLst>
            </p:cNvPr>
            <p:cNvGrpSpPr/>
            <p:nvPr/>
          </p:nvGrpSpPr>
          <p:grpSpPr>
            <a:xfrm>
              <a:off x="390208" y="3153356"/>
              <a:ext cx="169792" cy="188744"/>
              <a:chOff x="523558" y="3150181"/>
              <a:chExt cx="169792" cy="188744"/>
            </a:xfrm>
          </p:grpSpPr>
          <p:sp>
            <p:nvSpPr>
              <p:cNvPr id="43" name="四角形: 角を丸くする 42">
                <a:extLst>
                  <a:ext uri="{FF2B5EF4-FFF2-40B4-BE49-F238E27FC236}">
                    <a16:creationId xmlns:a16="http://schemas.microsoft.com/office/drawing/2014/main" id="{0823FBD1-FFB3-BC78-99FC-EF2759982C9A}"/>
                  </a:ext>
                </a:extLst>
              </p:cNvPr>
              <p:cNvSpPr/>
              <p:nvPr/>
            </p:nvSpPr>
            <p:spPr>
              <a:xfrm>
                <a:off x="523558" y="3169133"/>
                <a:ext cx="169792" cy="169792"/>
              </a:xfrm>
              <a:prstGeom prst="round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44" name="テキスト ボックス 43">
                <a:extLst>
                  <a:ext uri="{FF2B5EF4-FFF2-40B4-BE49-F238E27FC236}">
                    <a16:creationId xmlns:a16="http://schemas.microsoft.com/office/drawing/2014/main" id="{570D9A56-25A6-1033-93DF-0A712FAAEE32}"/>
                  </a:ext>
                </a:extLst>
              </p:cNvPr>
              <p:cNvSpPr txBox="1"/>
              <p:nvPr/>
            </p:nvSpPr>
            <p:spPr>
              <a:xfrm>
                <a:off x="548806" y="3150181"/>
                <a:ext cx="120226" cy="184666"/>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A</a:t>
                </a:r>
                <a:endParaRPr kumimoji="1" lang="ja-JP" altLang="en-US" sz="12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grpSp>
      </p:grpSp>
      <p:grpSp>
        <p:nvGrpSpPr>
          <p:cNvPr id="50" name="グループ化 49">
            <a:extLst>
              <a:ext uri="{FF2B5EF4-FFF2-40B4-BE49-F238E27FC236}">
                <a16:creationId xmlns:a16="http://schemas.microsoft.com/office/drawing/2014/main" id="{4275FB34-0FDF-9097-BDE5-A4854A4A9886}"/>
              </a:ext>
            </a:extLst>
          </p:cNvPr>
          <p:cNvGrpSpPr/>
          <p:nvPr/>
        </p:nvGrpSpPr>
        <p:grpSpPr>
          <a:xfrm>
            <a:off x="190641" y="4403250"/>
            <a:ext cx="3547856" cy="1316292"/>
            <a:chOff x="190124" y="4010972"/>
            <a:chExt cx="3547856" cy="1316292"/>
          </a:xfrm>
        </p:grpSpPr>
        <p:sp>
          <p:nvSpPr>
            <p:cNvPr id="54" name="テキスト ボックス 53">
              <a:extLst>
                <a:ext uri="{FF2B5EF4-FFF2-40B4-BE49-F238E27FC236}">
                  <a16:creationId xmlns:a16="http://schemas.microsoft.com/office/drawing/2014/main" id="{0F2CF7D5-A651-3F55-3C69-90140E647B2F}"/>
                </a:ext>
              </a:extLst>
            </p:cNvPr>
            <p:cNvSpPr txBox="1"/>
            <p:nvPr/>
          </p:nvSpPr>
          <p:spPr>
            <a:xfrm>
              <a:off x="583904" y="4144371"/>
              <a:ext cx="3154076" cy="230832"/>
            </a:xfrm>
            <a:prstGeom prst="rect">
              <a:avLst/>
            </a:prstGeom>
            <a:noFill/>
          </p:spPr>
          <p:txBody>
            <a:bodyPr wrap="square" lIns="0" tIns="0" rIns="0" bIns="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ja-JP" altLang="en-US" sz="1500" b="1" i="0" u="none" strike="noStrike" kern="1200" cap="none" spc="0" normalizeH="0" baseline="0" noProof="0" dirty="0">
                  <a:ln>
                    <a:noFill/>
                  </a:ln>
                  <a:solidFill>
                    <a:srgbClr val="4BACC6">
                      <a:lumMod val="75000"/>
                    </a:srgbClr>
                  </a:solidFill>
                  <a:effectLst/>
                  <a:uLnTx/>
                  <a:uFillTx/>
                  <a:latin typeface="BIZ UDPGothic" panose="020B0400000000000000" pitchFamily="34" charset="-128"/>
                  <a:ea typeface="BIZ UDPGothic" panose="020B0400000000000000" pitchFamily="34" charset="-128"/>
                  <a:cs typeface="+mn-cs"/>
                </a:rPr>
                <a:t>どうして「支援金制度」が必要なの？</a:t>
              </a:r>
              <a:endParaRPr kumimoji="0" lang="ja-JP" altLang="en-US" sz="1500" b="0" i="0" u="none" strike="noStrike" kern="1200" cap="none" spc="0" normalizeH="0" baseline="0" noProof="0" dirty="0">
                <a:ln>
                  <a:noFill/>
                </a:ln>
                <a:solidFill>
                  <a:srgbClr val="4BACC6">
                    <a:lumMod val="75000"/>
                  </a:srgbClr>
                </a:solidFill>
                <a:effectLst/>
                <a:uLnTx/>
                <a:uFillTx/>
                <a:latin typeface="Aptos" panose="02110004020202020204"/>
                <a:ea typeface="游ゴシック" panose="020B0400000000000000" pitchFamily="50" charset="-128"/>
                <a:cs typeface="+mn-cs"/>
              </a:endParaRPr>
            </a:p>
          </p:txBody>
        </p:sp>
        <p:grpSp>
          <p:nvGrpSpPr>
            <p:cNvPr id="55" name="グループ化 54">
              <a:extLst>
                <a:ext uri="{FF2B5EF4-FFF2-40B4-BE49-F238E27FC236}">
                  <a16:creationId xmlns:a16="http://schemas.microsoft.com/office/drawing/2014/main" id="{AC25A9C0-56B8-C3F8-CB41-D7F44B793CFF}"/>
                </a:ext>
              </a:extLst>
            </p:cNvPr>
            <p:cNvGrpSpPr/>
            <p:nvPr/>
          </p:nvGrpSpPr>
          <p:grpSpPr>
            <a:xfrm>
              <a:off x="190124" y="4010972"/>
              <a:ext cx="358730" cy="345930"/>
              <a:chOff x="188954" y="2583133"/>
              <a:chExt cx="393781" cy="379730"/>
            </a:xfrm>
          </p:grpSpPr>
          <p:grpSp>
            <p:nvGrpSpPr>
              <p:cNvPr id="62" name="グループ化 61">
                <a:extLst>
                  <a:ext uri="{FF2B5EF4-FFF2-40B4-BE49-F238E27FC236}">
                    <a16:creationId xmlns:a16="http://schemas.microsoft.com/office/drawing/2014/main" id="{136CD231-49D0-7090-A624-5D48B4D1C310}"/>
                  </a:ext>
                </a:extLst>
              </p:cNvPr>
              <p:cNvGrpSpPr/>
              <p:nvPr/>
            </p:nvGrpSpPr>
            <p:grpSpPr>
              <a:xfrm>
                <a:off x="188954" y="2583133"/>
                <a:ext cx="393781" cy="379730"/>
                <a:chOff x="-737320" y="1872343"/>
                <a:chExt cx="848352" cy="818080"/>
              </a:xfrm>
              <a:solidFill>
                <a:srgbClr val="FFC000"/>
              </a:solidFill>
            </p:grpSpPr>
            <p:sp>
              <p:nvSpPr>
                <p:cNvPr id="65" name="楕円 64">
                  <a:extLst>
                    <a:ext uri="{FF2B5EF4-FFF2-40B4-BE49-F238E27FC236}">
                      <a16:creationId xmlns:a16="http://schemas.microsoft.com/office/drawing/2014/main" id="{2F24794A-5B24-B8B4-8C88-26CFA161E0CA}"/>
                    </a:ext>
                  </a:extLst>
                </p:cNvPr>
                <p:cNvSpPr/>
                <p:nvPr/>
              </p:nvSpPr>
              <p:spPr>
                <a:xfrm>
                  <a:off x="-737320" y="1872343"/>
                  <a:ext cx="818080" cy="81808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70" name="二等辺三角形 69">
                  <a:extLst>
                    <a:ext uri="{FF2B5EF4-FFF2-40B4-BE49-F238E27FC236}">
                      <a16:creationId xmlns:a16="http://schemas.microsoft.com/office/drawing/2014/main" id="{5B502F58-AAD7-4B85-C68A-78C93207FC26}"/>
                    </a:ext>
                  </a:extLst>
                </p:cNvPr>
                <p:cNvSpPr/>
                <p:nvPr/>
              </p:nvSpPr>
              <p:spPr>
                <a:xfrm rot="7723510">
                  <a:off x="-72925" y="2492223"/>
                  <a:ext cx="197583" cy="170330"/>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grpSp>
          <p:sp>
            <p:nvSpPr>
              <p:cNvPr id="63" name="テキスト ボックス 62">
                <a:extLst>
                  <a:ext uri="{FF2B5EF4-FFF2-40B4-BE49-F238E27FC236}">
                    <a16:creationId xmlns:a16="http://schemas.microsoft.com/office/drawing/2014/main" id="{BBACC5C7-2224-7557-98D1-991B6CB6FEE7}"/>
                  </a:ext>
                </a:extLst>
              </p:cNvPr>
              <p:cNvSpPr txBox="1"/>
              <p:nvPr/>
            </p:nvSpPr>
            <p:spPr>
              <a:xfrm>
                <a:off x="269012" y="2608114"/>
                <a:ext cx="208390" cy="276999"/>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Q</a:t>
                </a:r>
                <a:endParaRPr kumimoji="1" lang="ja-JP" altLang="en-US"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grpSp>
        <p:grpSp>
          <p:nvGrpSpPr>
            <p:cNvPr id="56" name="グループ化 55">
              <a:extLst>
                <a:ext uri="{FF2B5EF4-FFF2-40B4-BE49-F238E27FC236}">
                  <a16:creationId xmlns:a16="http://schemas.microsoft.com/office/drawing/2014/main" id="{F348C39A-6E54-3CD4-6D7B-FBF5276DFCF0}"/>
                </a:ext>
              </a:extLst>
            </p:cNvPr>
            <p:cNvGrpSpPr/>
            <p:nvPr/>
          </p:nvGrpSpPr>
          <p:grpSpPr>
            <a:xfrm>
              <a:off x="390208" y="4436056"/>
              <a:ext cx="169792" cy="188744"/>
              <a:chOff x="523558" y="3150181"/>
              <a:chExt cx="169792" cy="188744"/>
            </a:xfrm>
          </p:grpSpPr>
          <p:sp>
            <p:nvSpPr>
              <p:cNvPr id="60" name="四角形: 角を丸くする 59">
                <a:extLst>
                  <a:ext uri="{FF2B5EF4-FFF2-40B4-BE49-F238E27FC236}">
                    <a16:creationId xmlns:a16="http://schemas.microsoft.com/office/drawing/2014/main" id="{7C12FB7F-B444-8634-4CBB-C85E5C69E411}"/>
                  </a:ext>
                </a:extLst>
              </p:cNvPr>
              <p:cNvSpPr/>
              <p:nvPr/>
            </p:nvSpPr>
            <p:spPr>
              <a:xfrm>
                <a:off x="523558" y="3169133"/>
                <a:ext cx="169792" cy="169792"/>
              </a:xfrm>
              <a:prstGeom prst="round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61" name="テキスト ボックス 60">
                <a:extLst>
                  <a:ext uri="{FF2B5EF4-FFF2-40B4-BE49-F238E27FC236}">
                    <a16:creationId xmlns:a16="http://schemas.microsoft.com/office/drawing/2014/main" id="{CC4E7F25-C032-3686-435A-23A204074690}"/>
                  </a:ext>
                </a:extLst>
              </p:cNvPr>
              <p:cNvSpPr txBox="1"/>
              <p:nvPr/>
            </p:nvSpPr>
            <p:spPr>
              <a:xfrm>
                <a:off x="548806" y="3150181"/>
                <a:ext cx="120226" cy="184666"/>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A</a:t>
                </a:r>
                <a:endParaRPr kumimoji="1" lang="ja-JP" altLang="en-US" sz="12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58" name="テキスト ボックス 57">
              <a:extLst>
                <a:ext uri="{FF2B5EF4-FFF2-40B4-BE49-F238E27FC236}">
                  <a16:creationId xmlns:a16="http://schemas.microsoft.com/office/drawing/2014/main" id="{08CE6B72-2262-82CE-B9EF-54E14C1A837D}"/>
                </a:ext>
              </a:extLst>
            </p:cNvPr>
            <p:cNvSpPr txBox="1"/>
            <p:nvPr/>
          </p:nvSpPr>
          <p:spPr>
            <a:xfrm>
              <a:off x="617424" y="4432852"/>
              <a:ext cx="2973674" cy="894412"/>
            </a:xfrm>
            <a:prstGeom prst="rect">
              <a:avLst/>
            </a:prstGeom>
            <a:noFill/>
          </p:spPr>
          <p:txBody>
            <a:bodyPr wrap="square" lIns="0" tIns="0" rIns="0" bIns="0">
              <a:spAutoFit/>
            </a:bodyPr>
            <a:lstStyle/>
            <a:p>
              <a:pPr lvl="0" algn="just" hangingPunct="0">
                <a:lnSpc>
                  <a:spcPct val="114000"/>
                </a:lnSpc>
                <a:defRPr/>
              </a:pPr>
              <a:r>
                <a:rPr lang="ja-JP" altLang="en-US" sz="1050">
                  <a:solidFill>
                    <a:prstClr val="black"/>
                  </a:solidFill>
                  <a:latin typeface="BIZ UDPゴシック" panose="020B0400000000000000" pitchFamily="50" charset="-128"/>
                  <a:ea typeface="BIZ UDPゴシック" panose="020B0400000000000000" pitchFamily="50" charset="-128"/>
                </a:rPr>
                <a:t>近年、少子化・人口減少の進行が加速していることから、</a:t>
              </a:r>
              <a:r>
                <a:rPr kumimoji="0" lang="ja-JP" altLang="en-US" sz="105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政府は令和５年</a:t>
              </a:r>
              <a:r>
                <a:rPr kumimoji="0" lang="en-US" altLang="ja-JP" sz="105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12</a:t>
              </a:r>
              <a:r>
                <a:rPr kumimoji="0" lang="ja-JP" altLang="en-US" sz="105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月に</a:t>
              </a:r>
              <a:r>
                <a:rPr kumimoji="1" lang="ja-JP" altLang="en-US" sz="105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こども未来戦略「加速化プラン」を策定し、総額</a:t>
              </a:r>
              <a:r>
                <a:rPr kumimoji="1" lang="en-US" altLang="ja-JP" sz="105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3.6</a:t>
              </a:r>
              <a:r>
                <a:rPr kumimoji="1" lang="ja-JP" altLang="en-US" sz="105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兆円のこども・子育て支援の拡充を実施することを決めました。支援金制度はこれを支える財源の一部です。</a:t>
              </a:r>
              <a:endParaRPr kumimoji="0" lang="en-US" altLang="ja-JP" sz="1050" b="0" i="0" u="none" strike="sng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grpSp>
      <p:grpSp>
        <p:nvGrpSpPr>
          <p:cNvPr id="133" name="グループ化 132">
            <a:extLst>
              <a:ext uri="{FF2B5EF4-FFF2-40B4-BE49-F238E27FC236}">
                <a16:creationId xmlns:a16="http://schemas.microsoft.com/office/drawing/2014/main" id="{77FE702D-0929-5299-F935-5396411AAA89}"/>
              </a:ext>
            </a:extLst>
          </p:cNvPr>
          <p:cNvGrpSpPr/>
          <p:nvPr/>
        </p:nvGrpSpPr>
        <p:grpSpPr>
          <a:xfrm>
            <a:off x="222646" y="5756797"/>
            <a:ext cx="3547856" cy="1840213"/>
            <a:chOff x="190124" y="5306359"/>
            <a:chExt cx="3547856" cy="1840213"/>
          </a:xfrm>
        </p:grpSpPr>
        <p:sp>
          <p:nvSpPr>
            <p:cNvPr id="134" name="テキスト ボックス 133">
              <a:extLst>
                <a:ext uri="{FF2B5EF4-FFF2-40B4-BE49-F238E27FC236}">
                  <a16:creationId xmlns:a16="http://schemas.microsoft.com/office/drawing/2014/main" id="{7DBE0604-4663-1E28-5284-5056DCBF624C}"/>
                </a:ext>
              </a:extLst>
            </p:cNvPr>
            <p:cNvSpPr txBox="1"/>
            <p:nvPr/>
          </p:nvSpPr>
          <p:spPr>
            <a:xfrm>
              <a:off x="583904" y="5363571"/>
              <a:ext cx="3154076" cy="230832"/>
            </a:xfrm>
            <a:prstGeom prst="rect">
              <a:avLst/>
            </a:prstGeom>
            <a:noFill/>
          </p:spPr>
          <p:txBody>
            <a:bodyPr wrap="square" lIns="0" tIns="0" rIns="0" bIns="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ja-JP" altLang="en-US" sz="1500" b="1" i="0" u="none" strike="noStrike" kern="1200" cap="none" spc="0" normalizeH="0" baseline="0" noProof="0" dirty="0">
                  <a:ln>
                    <a:noFill/>
                  </a:ln>
                  <a:solidFill>
                    <a:srgbClr val="4BACC6">
                      <a:lumMod val="75000"/>
                    </a:srgbClr>
                  </a:solidFill>
                  <a:effectLst/>
                  <a:uLnTx/>
                  <a:uFillTx/>
                  <a:latin typeface="BIZ UDPGothic" panose="020B0400000000000000" pitchFamily="34" charset="-128"/>
                  <a:ea typeface="BIZ UDPGothic" panose="020B0400000000000000" pitchFamily="34" charset="-128"/>
                  <a:cs typeface="+mn-cs"/>
                </a:rPr>
                <a:t>どうして企業も負担するの？</a:t>
              </a:r>
              <a:endParaRPr kumimoji="0" lang="ja-JP" altLang="en-US" sz="1500" b="0" i="0" u="none" strike="noStrike" kern="1200" cap="none" spc="0" normalizeH="0" baseline="0" noProof="0" dirty="0">
                <a:ln>
                  <a:noFill/>
                </a:ln>
                <a:solidFill>
                  <a:srgbClr val="4BACC6">
                    <a:lumMod val="75000"/>
                  </a:srgbClr>
                </a:solidFill>
                <a:effectLst/>
                <a:uLnTx/>
                <a:uFillTx/>
                <a:latin typeface="Aptos" panose="02110004020202020204"/>
                <a:ea typeface="游ゴシック" panose="020B0400000000000000" pitchFamily="50" charset="-128"/>
                <a:cs typeface="+mn-cs"/>
              </a:endParaRPr>
            </a:p>
          </p:txBody>
        </p:sp>
        <p:grpSp>
          <p:nvGrpSpPr>
            <p:cNvPr id="135" name="グループ化 134">
              <a:extLst>
                <a:ext uri="{FF2B5EF4-FFF2-40B4-BE49-F238E27FC236}">
                  <a16:creationId xmlns:a16="http://schemas.microsoft.com/office/drawing/2014/main" id="{9999C99A-C5A0-3D88-9BD0-A240135C5177}"/>
                </a:ext>
              </a:extLst>
            </p:cNvPr>
            <p:cNvGrpSpPr/>
            <p:nvPr/>
          </p:nvGrpSpPr>
          <p:grpSpPr>
            <a:xfrm>
              <a:off x="190124" y="5306359"/>
              <a:ext cx="358730" cy="345927"/>
              <a:chOff x="188954" y="2583147"/>
              <a:chExt cx="393781" cy="379731"/>
            </a:xfrm>
          </p:grpSpPr>
          <p:grpSp>
            <p:nvGrpSpPr>
              <p:cNvPr id="140" name="グループ化 139">
                <a:extLst>
                  <a:ext uri="{FF2B5EF4-FFF2-40B4-BE49-F238E27FC236}">
                    <a16:creationId xmlns:a16="http://schemas.microsoft.com/office/drawing/2014/main" id="{EA0DBDC9-B945-50A6-9345-2C1A830310AD}"/>
                  </a:ext>
                </a:extLst>
              </p:cNvPr>
              <p:cNvGrpSpPr/>
              <p:nvPr/>
            </p:nvGrpSpPr>
            <p:grpSpPr>
              <a:xfrm>
                <a:off x="188954" y="2583147"/>
                <a:ext cx="393781" cy="379731"/>
                <a:chOff x="-737320" y="1872366"/>
                <a:chExt cx="848352" cy="818078"/>
              </a:xfrm>
              <a:solidFill>
                <a:srgbClr val="FFC000"/>
              </a:solidFill>
            </p:grpSpPr>
            <p:sp>
              <p:nvSpPr>
                <p:cNvPr id="142" name="楕円 141">
                  <a:extLst>
                    <a:ext uri="{FF2B5EF4-FFF2-40B4-BE49-F238E27FC236}">
                      <a16:creationId xmlns:a16="http://schemas.microsoft.com/office/drawing/2014/main" id="{909C3F34-B9D8-0A79-FEB9-3715EA074EF0}"/>
                    </a:ext>
                  </a:extLst>
                </p:cNvPr>
                <p:cNvSpPr/>
                <p:nvPr/>
              </p:nvSpPr>
              <p:spPr>
                <a:xfrm>
                  <a:off x="-737320" y="1872366"/>
                  <a:ext cx="818079" cy="81807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143" name="二等辺三角形 142">
                  <a:extLst>
                    <a:ext uri="{FF2B5EF4-FFF2-40B4-BE49-F238E27FC236}">
                      <a16:creationId xmlns:a16="http://schemas.microsoft.com/office/drawing/2014/main" id="{B2762F64-D11F-8AF5-6848-70639A35D07B}"/>
                    </a:ext>
                  </a:extLst>
                </p:cNvPr>
                <p:cNvSpPr/>
                <p:nvPr/>
              </p:nvSpPr>
              <p:spPr>
                <a:xfrm rot="7723510">
                  <a:off x="-72925" y="2492223"/>
                  <a:ext cx="197583" cy="170330"/>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grpSp>
          <p:sp>
            <p:nvSpPr>
              <p:cNvPr id="141" name="テキスト ボックス 140">
                <a:extLst>
                  <a:ext uri="{FF2B5EF4-FFF2-40B4-BE49-F238E27FC236}">
                    <a16:creationId xmlns:a16="http://schemas.microsoft.com/office/drawing/2014/main" id="{8699DEF4-F114-ABF2-8C09-7533287C628D}"/>
                  </a:ext>
                </a:extLst>
              </p:cNvPr>
              <p:cNvSpPr txBox="1"/>
              <p:nvPr/>
            </p:nvSpPr>
            <p:spPr>
              <a:xfrm>
                <a:off x="269012" y="2608142"/>
                <a:ext cx="208390" cy="277003"/>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Q</a:t>
                </a:r>
                <a:endParaRPr kumimoji="1" lang="ja-JP" altLang="en-US" sz="18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grpSp>
        <p:grpSp>
          <p:nvGrpSpPr>
            <p:cNvPr id="136" name="グループ化 135">
              <a:extLst>
                <a:ext uri="{FF2B5EF4-FFF2-40B4-BE49-F238E27FC236}">
                  <a16:creationId xmlns:a16="http://schemas.microsoft.com/office/drawing/2014/main" id="{3876F34B-57B5-62C9-0AF1-C2CCD8914548}"/>
                </a:ext>
              </a:extLst>
            </p:cNvPr>
            <p:cNvGrpSpPr/>
            <p:nvPr/>
          </p:nvGrpSpPr>
          <p:grpSpPr>
            <a:xfrm>
              <a:off x="390208" y="5693188"/>
              <a:ext cx="169792" cy="186236"/>
              <a:chOff x="523558" y="2972213"/>
              <a:chExt cx="169792" cy="186236"/>
            </a:xfrm>
          </p:grpSpPr>
          <p:sp>
            <p:nvSpPr>
              <p:cNvPr id="138" name="四角形: 角を丸くする 137">
                <a:extLst>
                  <a:ext uri="{FF2B5EF4-FFF2-40B4-BE49-F238E27FC236}">
                    <a16:creationId xmlns:a16="http://schemas.microsoft.com/office/drawing/2014/main" id="{80AC8F16-EC37-181A-6554-CAD03FBD7190}"/>
                  </a:ext>
                </a:extLst>
              </p:cNvPr>
              <p:cNvSpPr/>
              <p:nvPr/>
            </p:nvSpPr>
            <p:spPr>
              <a:xfrm>
                <a:off x="523558" y="2988657"/>
                <a:ext cx="169792" cy="169792"/>
              </a:xfrm>
              <a:prstGeom prst="round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139" name="テキスト ボックス 138">
                <a:extLst>
                  <a:ext uri="{FF2B5EF4-FFF2-40B4-BE49-F238E27FC236}">
                    <a16:creationId xmlns:a16="http://schemas.microsoft.com/office/drawing/2014/main" id="{73784BE1-BD40-79AD-5C58-07EFD407FD4D}"/>
                  </a:ext>
                </a:extLst>
              </p:cNvPr>
              <p:cNvSpPr txBox="1"/>
              <p:nvPr/>
            </p:nvSpPr>
            <p:spPr>
              <a:xfrm>
                <a:off x="548806" y="2972213"/>
                <a:ext cx="120226" cy="184666"/>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A</a:t>
                </a:r>
                <a:endParaRPr kumimoji="1" lang="ja-JP" altLang="en-US" sz="12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37" name="テキスト ボックス 136">
              <a:extLst>
                <a:ext uri="{FF2B5EF4-FFF2-40B4-BE49-F238E27FC236}">
                  <a16:creationId xmlns:a16="http://schemas.microsoft.com/office/drawing/2014/main" id="{3CA81F01-AB83-8C4F-FC58-156F10507246}"/>
                </a:ext>
              </a:extLst>
            </p:cNvPr>
            <p:cNvSpPr txBox="1"/>
            <p:nvPr/>
          </p:nvSpPr>
          <p:spPr>
            <a:xfrm>
              <a:off x="617424" y="5699509"/>
              <a:ext cx="2973674" cy="1447063"/>
            </a:xfrm>
            <a:prstGeom prst="rect">
              <a:avLst/>
            </a:prstGeom>
            <a:noFill/>
          </p:spPr>
          <p:txBody>
            <a:bodyPr wrap="square" lIns="0" tIns="0" rIns="0" bIns="0">
              <a:spAutoFit/>
            </a:bodyPr>
            <a:lstStyle/>
            <a:p>
              <a:pPr marL="0" marR="0" lvl="0" indent="0" algn="l" defTabSz="457200" rtl="0" eaLnBrk="1" fontAlgn="auto" latinLnBrk="0" hangingPunct="0">
                <a:lnSpc>
                  <a:spcPct val="114000"/>
                </a:lnSpc>
                <a:spcBef>
                  <a:spcPts val="0"/>
                </a:spcBef>
                <a:spcAft>
                  <a:spcPts val="0"/>
                </a:spcAft>
                <a:buClrTx/>
                <a:buSzTx/>
                <a:buFontTx/>
                <a:buNone/>
                <a:tabLst/>
                <a:defRPr/>
              </a:pPr>
              <a:r>
                <a:rPr kumimoji="0" lang="ja-JP" altLang="en-US" sz="105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企業の皆様には、将来の労働力の維持・確保等の観点から、</a:t>
              </a:r>
              <a:r>
                <a:rPr kumimoji="0" lang="en-US" altLang="ja-JP" sz="105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1970</a:t>
              </a:r>
              <a:r>
                <a:rPr kumimoji="0" lang="ja-JP" altLang="en-US" sz="105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年代より児童手当のために拠出をいただき、その後拠出金の使途を拡大する中で、追加的な負担をお願いしてまいりました。</a:t>
              </a:r>
            </a:p>
            <a:p>
              <a:pPr marL="0" marR="0" lvl="0" indent="0" algn="l" defTabSz="457200" rtl="0" eaLnBrk="1" fontAlgn="auto" latinLnBrk="0" hangingPunct="0">
                <a:lnSpc>
                  <a:spcPct val="114000"/>
                </a:lnSpc>
                <a:spcBef>
                  <a:spcPts val="0"/>
                </a:spcBef>
                <a:spcAft>
                  <a:spcPts val="0"/>
                </a:spcAft>
                <a:buClrTx/>
                <a:buSzTx/>
                <a:buFontTx/>
                <a:buNone/>
                <a:tabLst/>
                <a:defRPr/>
              </a:pPr>
              <a:r>
                <a:rPr kumimoji="0" lang="ja-JP" altLang="en-US" sz="105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政府は「加速化プラン」により</a:t>
              </a:r>
              <a:r>
                <a:rPr lang="ja-JP" altLang="en-US" sz="1050">
                  <a:solidFill>
                    <a:prstClr val="black"/>
                  </a:solidFill>
                  <a:latin typeface="BIZ UDPゴシック" panose="020B0400000000000000" pitchFamily="50" charset="-128"/>
                  <a:ea typeface="BIZ UDPゴシック" panose="020B0400000000000000" pitchFamily="50" charset="-128"/>
                </a:rPr>
                <a:t>少子化</a:t>
              </a:r>
              <a:r>
                <a:rPr kumimoji="0" lang="ja-JP" altLang="en-US" sz="105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対策を一層強化することとしていることから、それを支える</a:t>
              </a:r>
              <a:r>
                <a:rPr lang="ja-JP" altLang="en-US" sz="1050">
                  <a:solidFill>
                    <a:prstClr val="black"/>
                  </a:solidFill>
                  <a:latin typeface="BIZ UDPゴシック" panose="020B0400000000000000" pitchFamily="50" charset="-128"/>
                  <a:ea typeface="BIZ UDPゴシック" panose="020B0400000000000000" pitchFamily="50" charset="-128"/>
                </a:rPr>
                <a:t>支援金制度は、企業のみなさまを含めた社会・経済の参加者全員で支え合う仕組みとしています。</a:t>
              </a:r>
              <a:endParaRPr kumimoji="0" lang="en-US" altLang="ja-JP"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grpSp>
      <p:grpSp>
        <p:nvGrpSpPr>
          <p:cNvPr id="7" name="グループ化 6">
            <a:extLst>
              <a:ext uri="{FF2B5EF4-FFF2-40B4-BE49-F238E27FC236}">
                <a16:creationId xmlns:a16="http://schemas.microsoft.com/office/drawing/2014/main" id="{DDFBACD3-5777-2400-4045-06AD5B5E162A}"/>
              </a:ext>
            </a:extLst>
          </p:cNvPr>
          <p:cNvGrpSpPr/>
          <p:nvPr/>
        </p:nvGrpSpPr>
        <p:grpSpPr>
          <a:xfrm>
            <a:off x="3944965" y="5084046"/>
            <a:ext cx="3340664" cy="1455992"/>
            <a:chOff x="190124" y="5306372"/>
            <a:chExt cx="3400974" cy="1455992"/>
          </a:xfrm>
        </p:grpSpPr>
        <p:sp>
          <p:nvSpPr>
            <p:cNvPr id="57" name="テキスト ボックス 56">
              <a:extLst>
                <a:ext uri="{FF2B5EF4-FFF2-40B4-BE49-F238E27FC236}">
                  <a16:creationId xmlns:a16="http://schemas.microsoft.com/office/drawing/2014/main" id="{481478D8-538D-8A8F-303A-B9209FA24891}"/>
                </a:ext>
              </a:extLst>
            </p:cNvPr>
            <p:cNvSpPr txBox="1"/>
            <p:nvPr/>
          </p:nvSpPr>
          <p:spPr>
            <a:xfrm>
              <a:off x="583904" y="5363571"/>
              <a:ext cx="2914393" cy="461665"/>
            </a:xfrm>
            <a:prstGeom prst="rect">
              <a:avLst/>
            </a:prstGeom>
            <a:noFill/>
          </p:spPr>
          <p:txBody>
            <a:bodyPr wrap="square" lIns="0" tIns="0" rIns="0" bIns="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ja-JP" altLang="en-US" sz="1500" b="1" i="0" u="none" strike="noStrike" kern="1200" cap="none" spc="0" normalizeH="0" baseline="0" noProof="0" dirty="0">
                  <a:ln>
                    <a:noFill/>
                  </a:ln>
                  <a:solidFill>
                    <a:srgbClr val="4BACC6">
                      <a:lumMod val="75000"/>
                    </a:srgbClr>
                  </a:solidFill>
                  <a:effectLst/>
                  <a:uLnTx/>
                  <a:uFillTx/>
                  <a:latin typeface="BIZ UDPGothic" panose="020B0400000000000000" pitchFamily="34" charset="-128"/>
                  <a:ea typeface="BIZ UDPGothic" panose="020B0400000000000000" pitchFamily="34" charset="-128"/>
                  <a:cs typeface="+mn-cs"/>
                </a:rPr>
                <a:t>給与だけでなく賞与にも支援金がかかるの？</a:t>
              </a:r>
              <a:endParaRPr kumimoji="0" lang="ja-JP" altLang="en-US" sz="1500" b="0" i="0" u="none" strike="noStrike" kern="1200" cap="none" spc="0" normalizeH="0" baseline="0" noProof="0" dirty="0">
                <a:ln>
                  <a:noFill/>
                </a:ln>
                <a:solidFill>
                  <a:srgbClr val="4BACC6">
                    <a:lumMod val="75000"/>
                  </a:srgbClr>
                </a:solidFill>
                <a:effectLst/>
                <a:uLnTx/>
                <a:uFillTx/>
                <a:latin typeface="Aptos" panose="02110004020202020204"/>
                <a:ea typeface="游ゴシック" panose="020B0400000000000000" pitchFamily="50" charset="-128"/>
                <a:cs typeface="+mn-cs"/>
              </a:endParaRPr>
            </a:p>
          </p:txBody>
        </p:sp>
        <p:grpSp>
          <p:nvGrpSpPr>
            <p:cNvPr id="59" name="グループ化 58">
              <a:extLst>
                <a:ext uri="{FF2B5EF4-FFF2-40B4-BE49-F238E27FC236}">
                  <a16:creationId xmlns:a16="http://schemas.microsoft.com/office/drawing/2014/main" id="{5E90FAD8-0830-8E4C-6797-C227B058BD31}"/>
                </a:ext>
              </a:extLst>
            </p:cNvPr>
            <p:cNvGrpSpPr/>
            <p:nvPr/>
          </p:nvGrpSpPr>
          <p:grpSpPr>
            <a:xfrm>
              <a:off x="190124" y="5306372"/>
              <a:ext cx="358730" cy="345930"/>
              <a:chOff x="188954" y="2583133"/>
              <a:chExt cx="393781" cy="379730"/>
            </a:xfrm>
          </p:grpSpPr>
          <p:grpSp>
            <p:nvGrpSpPr>
              <p:cNvPr id="69" name="グループ化 68">
                <a:extLst>
                  <a:ext uri="{FF2B5EF4-FFF2-40B4-BE49-F238E27FC236}">
                    <a16:creationId xmlns:a16="http://schemas.microsoft.com/office/drawing/2014/main" id="{DC7D60FB-A5B6-ABDF-E014-678774BBA385}"/>
                  </a:ext>
                </a:extLst>
              </p:cNvPr>
              <p:cNvGrpSpPr/>
              <p:nvPr/>
            </p:nvGrpSpPr>
            <p:grpSpPr>
              <a:xfrm>
                <a:off x="188954" y="2583133"/>
                <a:ext cx="393781" cy="379730"/>
                <a:chOff x="-737320" y="1872343"/>
                <a:chExt cx="848352" cy="818080"/>
              </a:xfrm>
              <a:solidFill>
                <a:srgbClr val="FFC000"/>
              </a:solidFill>
            </p:grpSpPr>
            <p:sp>
              <p:nvSpPr>
                <p:cNvPr id="72" name="楕円 71">
                  <a:extLst>
                    <a:ext uri="{FF2B5EF4-FFF2-40B4-BE49-F238E27FC236}">
                      <a16:creationId xmlns:a16="http://schemas.microsoft.com/office/drawing/2014/main" id="{3C80BD26-C453-6889-F47B-C8001C5D18A2}"/>
                    </a:ext>
                  </a:extLst>
                </p:cNvPr>
                <p:cNvSpPr/>
                <p:nvPr/>
              </p:nvSpPr>
              <p:spPr>
                <a:xfrm>
                  <a:off x="-737320" y="1872343"/>
                  <a:ext cx="818080" cy="81808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74" name="二等辺三角形 73">
                  <a:extLst>
                    <a:ext uri="{FF2B5EF4-FFF2-40B4-BE49-F238E27FC236}">
                      <a16:creationId xmlns:a16="http://schemas.microsoft.com/office/drawing/2014/main" id="{417AFDEF-3A3F-F448-2ACB-AB758B681BE5}"/>
                    </a:ext>
                  </a:extLst>
                </p:cNvPr>
                <p:cNvSpPr/>
                <p:nvPr/>
              </p:nvSpPr>
              <p:spPr>
                <a:xfrm rot="7723510">
                  <a:off x="-72925" y="2492223"/>
                  <a:ext cx="197583" cy="170330"/>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grpSp>
          <p:sp>
            <p:nvSpPr>
              <p:cNvPr id="71" name="テキスト ボックス 70">
                <a:extLst>
                  <a:ext uri="{FF2B5EF4-FFF2-40B4-BE49-F238E27FC236}">
                    <a16:creationId xmlns:a16="http://schemas.microsoft.com/office/drawing/2014/main" id="{741A137A-9DC9-38F1-FE45-6DC3DB4FE4F7}"/>
                  </a:ext>
                </a:extLst>
              </p:cNvPr>
              <p:cNvSpPr txBox="1"/>
              <p:nvPr/>
            </p:nvSpPr>
            <p:spPr>
              <a:xfrm>
                <a:off x="269012" y="2608114"/>
                <a:ext cx="208390" cy="276999"/>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Q</a:t>
                </a:r>
                <a:endParaRPr kumimoji="1" lang="ja-JP" altLang="en-US"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grpSp>
        <p:grpSp>
          <p:nvGrpSpPr>
            <p:cNvPr id="64" name="グループ化 63">
              <a:extLst>
                <a:ext uri="{FF2B5EF4-FFF2-40B4-BE49-F238E27FC236}">
                  <a16:creationId xmlns:a16="http://schemas.microsoft.com/office/drawing/2014/main" id="{F37D8E06-7D63-9867-60A2-C3BA9E5EB71C}"/>
                </a:ext>
              </a:extLst>
            </p:cNvPr>
            <p:cNvGrpSpPr/>
            <p:nvPr/>
          </p:nvGrpSpPr>
          <p:grpSpPr>
            <a:xfrm>
              <a:off x="390208" y="5871156"/>
              <a:ext cx="169792" cy="188744"/>
              <a:chOff x="523558" y="3150181"/>
              <a:chExt cx="169792" cy="188744"/>
            </a:xfrm>
          </p:grpSpPr>
          <p:sp>
            <p:nvSpPr>
              <p:cNvPr id="67" name="四角形: 角を丸くする 66">
                <a:extLst>
                  <a:ext uri="{FF2B5EF4-FFF2-40B4-BE49-F238E27FC236}">
                    <a16:creationId xmlns:a16="http://schemas.microsoft.com/office/drawing/2014/main" id="{D1ECD6C4-2209-2165-8C3B-89893469EFBD}"/>
                  </a:ext>
                </a:extLst>
              </p:cNvPr>
              <p:cNvSpPr/>
              <p:nvPr/>
            </p:nvSpPr>
            <p:spPr>
              <a:xfrm>
                <a:off x="523558" y="3169133"/>
                <a:ext cx="169792" cy="169792"/>
              </a:xfrm>
              <a:prstGeom prst="round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68" name="テキスト ボックス 67">
                <a:extLst>
                  <a:ext uri="{FF2B5EF4-FFF2-40B4-BE49-F238E27FC236}">
                    <a16:creationId xmlns:a16="http://schemas.microsoft.com/office/drawing/2014/main" id="{427F2372-B615-85AE-3DCD-ADAC2F440490}"/>
                  </a:ext>
                </a:extLst>
              </p:cNvPr>
              <p:cNvSpPr txBox="1"/>
              <p:nvPr/>
            </p:nvSpPr>
            <p:spPr>
              <a:xfrm>
                <a:off x="548806" y="3150181"/>
                <a:ext cx="120226" cy="184666"/>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A</a:t>
                </a:r>
                <a:endParaRPr kumimoji="1" lang="ja-JP" altLang="en-US" sz="12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66" name="テキスト ボックス 65">
              <a:extLst>
                <a:ext uri="{FF2B5EF4-FFF2-40B4-BE49-F238E27FC236}">
                  <a16:creationId xmlns:a16="http://schemas.microsoft.com/office/drawing/2014/main" id="{05AF4DA0-69CA-61B9-E4FC-E5C4B11A2399}"/>
                </a:ext>
              </a:extLst>
            </p:cNvPr>
            <p:cNvSpPr txBox="1"/>
            <p:nvPr/>
          </p:nvSpPr>
          <p:spPr>
            <a:xfrm>
              <a:off x="617424" y="5867952"/>
              <a:ext cx="2973674" cy="894412"/>
            </a:xfrm>
            <a:prstGeom prst="rect">
              <a:avLst/>
            </a:prstGeom>
            <a:noFill/>
          </p:spPr>
          <p:txBody>
            <a:bodyPr wrap="square" lIns="0" tIns="0" rIns="0" bIns="0">
              <a:spAutoFit/>
            </a:bodyPr>
            <a:lstStyle/>
            <a:p>
              <a:pPr marL="0" marR="0" lvl="0" indent="0" algn="just" defTabSz="457200" rtl="0" eaLnBrk="1" fontAlgn="auto" latinLnBrk="0" hangingPunct="0">
                <a:lnSpc>
                  <a:spcPct val="114000"/>
                </a:lnSpc>
                <a:spcBef>
                  <a:spcPts val="0"/>
                </a:spcBef>
                <a:spcAft>
                  <a:spcPts val="0"/>
                </a:spcAft>
                <a:buClrTx/>
                <a:buSzTx/>
                <a:buFontTx/>
                <a:buNone/>
                <a:tabLst/>
                <a:defRPr/>
              </a:pPr>
              <a:r>
                <a:rPr kumimoji="0" lang="ja-JP" altLang="en-US" sz="105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賞与からも支援金を拠出いただきます。これは、健康保険制度や厚生年金保険制度と同様です。</a:t>
              </a:r>
              <a:endParaRPr kumimoji="0" lang="en-US" altLang="ja-JP" sz="105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endParaRPr>
            </a:p>
            <a:p>
              <a:pPr marL="0" marR="0" lvl="0" indent="0" algn="just" defTabSz="457200" rtl="0" eaLnBrk="1" fontAlgn="auto" latinLnBrk="0" hangingPunct="0">
                <a:lnSpc>
                  <a:spcPct val="114000"/>
                </a:lnSpc>
                <a:spcBef>
                  <a:spcPts val="0"/>
                </a:spcBef>
                <a:spcAft>
                  <a:spcPts val="0"/>
                </a:spcAft>
                <a:buClrTx/>
                <a:buSzTx/>
                <a:buFontTx/>
                <a:buNone/>
                <a:tabLst/>
                <a:defRPr/>
              </a:pPr>
              <a:endParaRPr kumimoji="0" lang="en-US" altLang="ja-JP" sz="105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endParaRPr>
            </a:p>
            <a:p>
              <a:pPr marL="0" marR="0" lvl="0" indent="0" algn="just" defTabSz="457200" rtl="0" eaLnBrk="1" fontAlgn="auto" latinLnBrk="0" hangingPunct="0">
                <a:lnSpc>
                  <a:spcPct val="114000"/>
                </a:lnSpc>
                <a:spcBef>
                  <a:spcPts val="0"/>
                </a:spcBef>
                <a:spcAft>
                  <a:spcPts val="0"/>
                </a:spcAft>
                <a:buClrTx/>
                <a:buSzTx/>
                <a:buFontTx/>
                <a:buNone/>
                <a:tabLst/>
                <a:defRPr/>
              </a:pPr>
              <a:endParaRPr kumimoji="0" lang="en-US" altLang="ja-JP" sz="105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endParaRPr>
            </a:p>
            <a:p>
              <a:pPr marL="0" marR="0" lvl="0" indent="0" algn="just" defTabSz="457200" rtl="0" eaLnBrk="1" fontAlgn="auto" latinLnBrk="0" hangingPunct="0">
                <a:lnSpc>
                  <a:spcPct val="114000"/>
                </a:lnSpc>
                <a:spcBef>
                  <a:spcPts val="0"/>
                </a:spcBef>
                <a:spcAft>
                  <a:spcPts val="0"/>
                </a:spcAft>
                <a:buClrTx/>
                <a:buSzTx/>
                <a:buFontTx/>
                <a:buNone/>
                <a:tabLst/>
                <a:defRPr/>
              </a:pPr>
              <a:endParaRPr kumimoji="0" lang="en-US" altLang="ja-JP" sz="105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endParaRPr>
            </a:p>
          </p:txBody>
        </p:sp>
      </p:grpSp>
      <p:grpSp>
        <p:nvGrpSpPr>
          <p:cNvPr id="75" name="グループ化 74">
            <a:extLst>
              <a:ext uri="{FF2B5EF4-FFF2-40B4-BE49-F238E27FC236}">
                <a16:creationId xmlns:a16="http://schemas.microsoft.com/office/drawing/2014/main" id="{8A0C8F7B-7AB6-6BD7-F037-E4BA61CDC10E}"/>
              </a:ext>
            </a:extLst>
          </p:cNvPr>
          <p:cNvGrpSpPr/>
          <p:nvPr/>
        </p:nvGrpSpPr>
        <p:grpSpPr>
          <a:xfrm>
            <a:off x="3944965" y="7453033"/>
            <a:ext cx="3340664" cy="1455992"/>
            <a:chOff x="190124" y="5306372"/>
            <a:chExt cx="3400974" cy="1455992"/>
          </a:xfrm>
        </p:grpSpPr>
        <p:sp>
          <p:nvSpPr>
            <p:cNvPr id="76" name="テキスト ボックス 75">
              <a:extLst>
                <a:ext uri="{FF2B5EF4-FFF2-40B4-BE49-F238E27FC236}">
                  <a16:creationId xmlns:a16="http://schemas.microsoft.com/office/drawing/2014/main" id="{6078DB10-C1B9-8CD6-2BDE-066D6C6547DC}"/>
                </a:ext>
              </a:extLst>
            </p:cNvPr>
            <p:cNvSpPr txBox="1"/>
            <p:nvPr/>
          </p:nvSpPr>
          <p:spPr>
            <a:xfrm>
              <a:off x="583904" y="5363571"/>
              <a:ext cx="2914393" cy="461665"/>
            </a:xfrm>
            <a:prstGeom prst="rect">
              <a:avLst/>
            </a:prstGeom>
            <a:noFill/>
          </p:spPr>
          <p:txBody>
            <a:bodyPr wrap="square" lIns="0" tIns="0" rIns="0" bIns="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ja-JP" altLang="en-US" sz="1500" b="1" i="0" u="none" strike="noStrike" kern="1200" cap="none" spc="0" normalizeH="0" baseline="0" noProof="0">
                  <a:ln>
                    <a:noFill/>
                  </a:ln>
                  <a:solidFill>
                    <a:srgbClr val="4BACC6">
                      <a:lumMod val="75000"/>
                    </a:srgbClr>
                  </a:solidFill>
                  <a:effectLst/>
                  <a:uLnTx/>
                  <a:uFillTx/>
                  <a:latin typeface="BIZ UDPGothic" panose="020B0400000000000000" pitchFamily="34" charset="-128"/>
                  <a:ea typeface="BIZ UDPGothic" panose="020B0400000000000000" pitchFamily="34" charset="-128"/>
                  <a:cs typeface="+mn-cs"/>
                </a:rPr>
                <a:t>海外赴任中は支援金を払う必要があるの？</a:t>
              </a:r>
              <a:endParaRPr kumimoji="0" lang="ja-JP" altLang="en-US" sz="1500" b="0" i="0" u="none" strike="noStrike" kern="1200" cap="none" spc="0" normalizeH="0" baseline="0" noProof="0">
                <a:ln>
                  <a:noFill/>
                </a:ln>
                <a:solidFill>
                  <a:srgbClr val="4BACC6">
                    <a:lumMod val="75000"/>
                  </a:srgbClr>
                </a:solidFill>
                <a:effectLst/>
                <a:uLnTx/>
                <a:uFillTx/>
                <a:latin typeface="Aptos" panose="02110004020202020204"/>
                <a:ea typeface="游ゴシック" panose="020B0400000000000000" pitchFamily="50" charset="-128"/>
                <a:cs typeface="+mn-cs"/>
              </a:endParaRPr>
            </a:p>
          </p:txBody>
        </p:sp>
        <p:grpSp>
          <p:nvGrpSpPr>
            <p:cNvPr id="77" name="グループ化 76">
              <a:extLst>
                <a:ext uri="{FF2B5EF4-FFF2-40B4-BE49-F238E27FC236}">
                  <a16:creationId xmlns:a16="http://schemas.microsoft.com/office/drawing/2014/main" id="{B128462C-78A1-F6FF-F0EA-D8EC9749A5F9}"/>
                </a:ext>
              </a:extLst>
            </p:cNvPr>
            <p:cNvGrpSpPr/>
            <p:nvPr/>
          </p:nvGrpSpPr>
          <p:grpSpPr>
            <a:xfrm>
              <a:off x="190124" y="5306372"/>
              <a:ext cx="358730" cy="345930"/>
              <a:chOff x="188954" y="2583133"/>
              <a:chExt cx="393781" cy="379730"/>
            </a:xfrm>
          </p:grpSpPr>
          <p:grpSp>
            <p:nvGrpSpPr>
              <p:cNvPr id="84" name="グループ化 83">
                <a:extLst>
                  <a:ext uri="{FF2B5EF4-FFF2-40B4-BE49-F238E27FC236}">
                    <a16:creationId xmlns:a16="http://schemas.microsoft.com/office/drawing/2014/main" id="{88558EE7-F10E-327E-B05E-7F5D00F641E3}"/>
                  </a:ext>
                </a:extLst>
              </p:cNvPr>
              <p:cNvGrpSpPr/>
              <p:nvPr/>
            </p:nvGrpSpPr>
            <p:grpSpPr>
              <a:xfrm>
                <a:off x="188954" y="2583133"/>
                <a:ext cx="393781" cy="379730"/>
                <a:chOff x="-737320" y="1872343"/>
                <a:chExt cx="848352" cy="818080"/>
              </a:xfrm>
              <a:solidFill>
                <a:srgbClr val="FFC000"/>
              </a:solidFill>
            </p:grpSpPr>
            <p:sp>
              <p:nvSpPr>
                <p:cNvPr id="86" name="楕円 85">
                  <a:extLst>
                    <a:ext uri="{FF2B5EF4-FFF2-40B4-BE49-F238E27FC236}">
                      <a16:creationId xmlns:a16="http://schemas.microsoft.com/office/drawing/2014/main" id="{EF48CF4F-77FA-6170-D1AE-C2BF0DE4453A}"/>
                    </a:ext>
                  </a:extLst>
                </p:cNvPr>
                <p:cNvSpPr/>
                <p:nvPr/>
              </p:nvSpPr>
              <p:spPr>
                <a:xfrm>
                  <a:off x="-737320" y="1872343"/>
                  <a:ext cx="818080" cy="81808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96" name="二等辺三角形 95">
                  <a:extLst>
                    <a:ext uri="{FF2B5EF4-FFF2-40B4-BE49-F238E27FC236}">
                      <a16:creationId xmlns:a16="http://schemas.microsoft.com/office/drawing/2014/main" id="{4AF82E46-F392-256D-0681-5784F309C0E3}"/>
                    </a:ext>
                  </a:extLst>
                </p:cNvPr>
                <p:cNvSpPr/>
                <p:nvPr/>
              </p:nvSpPr>
              <p:spPr>
                <a:xfrm rot="7723510">
                  <a:off x="-72925" y="2492223"/>
                  <a:ext cx="197583" cy="170330"/>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grpSp>
          <p:sp>
            <p:nvSpPr>
              <p:cNvPr id="85" name="テキスト ボックス 84">
                <a:extLst>
                  <a:ext uri="{FF2B5EF4-FFF2-40B4-BE49-F238E27FC236}">
                    <a16:creationId xmlns:a16="http://schemas.microsoft.com/office/drawing/2014/main" id="{670AC73C-A332-CF12-074B-93DB0E324C0A}"/>
                  </a:ext>
                </a:extLst>
              </p:cNvPr>
              <p:cNvSpPr txBox="1"/>
              <p:nvPr/>
            </p:nvSpPr>
            <p:spPr>
              <a:xfrm>
                <a:off x="269012" y="2608114"/>
                <a:ext cx="208390" cy="276999"/>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Q</a:t>
                </a:r>
                <a:endParaRPr kumimoji="1" lang="ja-JP" altLang="en-US"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grpSp>
        <p:grpSp>
          <p:nvGrpSpPr>
            <p:cNvPr id="78" name="グループ化 77">
              <a:extLst>
                <a:ext uri="{FF2B5EF4-FFF2-40B4-BE49-F238E27FC236}">
                  <a16:creationId xmlns:a16="http://schemas.microsoft.com/office/drawing/2014/main" id="{31BAE3C8-D87A-4673-66E7-EF335AE2D06A}"/>
                </a:ext>
              </a:extLst>
            </p:cNvPr>
            <p:cNvGrpSpPr/>
            <p:nvPr/>
          </p:nvGrpSpPr>
          <p:grpSpPr>
            <a:xfrm>
              <a:off x="390208" y="5871156"/>
              <a:ext cx="169792" cy="188744"/>
              <a:chOff x="523558" y="3150181"/>
              <a:chExt cx="169792" cy="188744"/>
            </a:xfrm>
          </p:grpSpPr>
          <p:sp>
            <p:nvSpPr>
              <p:cNvPr id="81" name="四角形: 角を丸くする 80">
                <a:extLst>
                  <a:ext uri="{FF2B5EF4-FFF2-40B4-BE49-F238E27FC236}">
                    <a16:creationId xmlns:a16="http://schemas.microsoft.com/office/drawing/2014/main" id="{F03B4651-DFCE-5FD9-C799-030BCF445925}"/>
                  </a:ext>
                </a:extLst>
              </p:cNvPr>
              <p:cNvSpPr/>
              <p:nvPr/>
            </p:nvSpPr>
            <p:spPr>
              <a:xfrm>
                <a:off x="523558" y="3169133"/>
                <a:ext cx="169792" cy="169792"/>
              </a:xfrm>
              <a:prstGeom prst="round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82" name="テキスト ボックス 81">
                <a:extLst>
                  <a:ext uri="{FF2B5EF4-FFF2-40B4-BE49-F238E27FC236}">
                    <a16:creationId xmlns:a16="http://schemas.microsoft.com/office/drawing/2014/main" id="{8AE400DC-97CF-7847-F683-EE56DBD35FD7}"/>
                  </a:ext>
                </a:extLst>
              </p:cNvPr>
              <p:cNvSpPr txBox="1"/>
              <p:nvPr/>
            </p:nvSpPr>
            <p:spPr>
              <a:xfrm>
                <a:off x="548806" y="3150181"/>
                <a:ext cx="120226" cy="184666"/>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A</a:t>
                </a:r>
                <a:endParaRPr kumimoji="1" lang="ja-JP" altLang="en-US" sz="12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80" name="テキスト ボックス 79">
              <a:extLst>
                <a:ext uri="{FF2B5EF4-FFF2-40B4-BE49-F238E27FC236}">
                  <a16:creationId xmlns:a16="http://schemas.microsoft.com/office/drawing/2014/main" id="{3A61EF73-5FF1-C00E-0D8C-F69C7930149D}"/>
                </a:ext>
              </a:extLst>
            </p:cNvPr>
            <p:cNvSpPr txBox="1"/>
            <p:nvPr/>
          </p:nvSpPr>
          <p:spPr>
            <a:xfrm>
              <a:off x="617424" y="5867952"/>
              <a:ext cx="2973674" cy="894412"/>
            </a:xfrm>
            <a:prstGeom prst="rect">
              <a:avLst/>
            </a:prstGeom>
            <a:noFill/>
          </p:spPr>
          <p:txBody>
            <a:bodyPr wrap="square" lIns="0" tIns="0" rIns="0" bIns="0">
              <a:spAutoFit/>
            </a:bodyPr>
            <a:lstStyle/>
            <a:p>
              <a:pPr marL="0" marR="0" lvl="0" indent="0" algn="just" defTabSz="457200" rtl="0" eaLnBrk="1" fontAlgn="auto" latinLnBrk="0" hangingPunct="0">
                <a:lnSpc>
                  <a:spcPct val="114000"/>
                </a:lnSpc>
                <a:spcBef>
                  <a:spcPts val="0"/>
                </a:spcBef>
                <a:spcAft>
                  <a:spcPts val="0"/>
                </a:spcAft>
                <a:buClrTx/>
                <a:buSzTx/>
                <a:buFontTx/>
                <a:buNone/>
                <a:tabLst/>
                <a:defRPr/>
              </a:pPr>
              <a:r>
                <a:rPr kumimoji="0" lang="ja-JP" altLang="en-US" sz="1050" b="0" i="0" u="none" strike="noStrike" kern="1200" cap="none" spc="0" normalizeH="0" baseline="0" noProof="0" dirty="0">
                  <a:ln>
                    <a:noFill/>
                  </a:ln>
                  <a:solidFill>
                    <a:prstClr val="black"/>
                  </a:solidFill>
                  <a:effectLst/>
                  <a:uLnTx/>
                  <a:uFillTx/>
                  <a:latin typeface="BIZ UDPGothic" panose="020B0400000000000000" pitchFamily="34" charset="-128"/>
                  <a:ea typeface="BIZ UDPGothic" panose="020B0400000000000000" pitchFamily="34" charset="-128"/>
                  <a:cs typeface="+mn-cs"/>
                </a:rPr>
                <a:t>海外赴任中であっても、日本の健康保険制度に加入されている方について</a:t>
              </a:r>
              <a:r>
                <a:rPr kumimoji="0" lang="ja-JP" altLang="en-US" sz="105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は、医療保険料</a:t>
              </a:r>
              <a:r>
                <a:rPr kumimoji="0" lang="ja-JP" altLang="en-US" sz="1050" b="0" i="0" u="none" strike="noStrike" kern="1200" cap="none" spc="0" normalizeH="0" baseline="0" noProof="0" dirty="0">
                  <a:ln>
                    <a:noFill/>
                  </a:ln>
                  <a:solidFill>
                    <a:prstClr val="black"/>
                  </a:solidFill>
                  <a:effectLst/>
                  <a:uLnTx/>
                  <a:uFillTx/>
                  <a:latin typeface="BIZ UDPGothic" panose="020B0400000000000000" pitchFamily="34" charset="-128"/>
                  <a:ea typeface="BIZ UDPGothic" panose="020B0400000000000000" pitchFamily="34" charset="-128"/>
                  <a:cs typeface="+mn-cs"/>
                </a:rPr>
                <a:t>や厚生年金保険料と同様に支援金も拠出いただきます。</a:t>
              </a:r>
              <a:endParaRPr kumimoji="0" lang="en-US" altLang="ja-JP" sz="1050" b="0" i="0" u="none" strike="noStrike" kern="1200" cap="none" spc="0" normalizeH="0" baseline="0" noProof="0" dirty="0">
                <a:ln>
                  <a:noFill/>
                </a:ln>
                <a:solidFill>
                  <a:prstClr val="black"/>
                </a:solidFill>
                <a:effectLst/>
                <a:uLnTx/>
                <a:uFillTx/>
                <a:latin typeface="BIZ UDPGothic" panose="020B0400000000000000" pitchFamily="34" charset="-128"/>
                <a:ea typeface="BIZ UDPGothic" panose="020B0400000000000000" pitchFamily="34" charset="-128"/>
                <a:cs typeface="+mn-cs"/>
              </a:endParaRPr>
            </a:p>
            <a:p>
              <a:pPr marL="0" marR="0" lvl="0" indent="0" algn="just" defTabSz="457200" rtl="0" eaLnBrk="1" fontAlgn="auto" latinLnBrk="0" hangingPunct="0">
                <a:lnSpc>
                  <a:spcPct val="114000"/>
                </a:lnSpc>
                <a:spcBef>
                  <a:spcPts val="0"/>
                </a:spcBef>
                <a:spcAft>
                  <a:spcPts val="0"/>
                </a:spcAft>
                <a:buClrTx/>
                <a:buSzTx/>
                <a:buFontTx/>
                <a:buNone/>
                <a:tabLst/>
                <a:defRPr/>
              </a:pPr>
              <a:endParaRPr kumimoji="0" lang="en-US" altLang="ja-JP" sz="1050" b="0" i="0" u="none" strike="noStrike" kern="1200" cap="none" spc="0" normalizeH="0" baseline="0" noProof="0" dirty="0">
                <a:ln>
                  <a:noFill/>
                </a:ln>
                <a:solidFill>
                  <a:prstClr val="black"/>
                </a:solidFill>
                <a:effectLst/>
                <a:uLnTx/>
                <a:uFillTx/>
                <a:latin typeface="BIZ UDPGothic" panose="020B0400000000000000" pitchFamily="34" charset="-128"/>
                <a:ea typeface="BIZ UDPGothic" panose="020B0400000000000000" pitchFamily="34" charset="-128"/>
                <a:cs typeface="+mn-cs"/>
              </a:endParaRPr>
            </a:p>
            <a:p>
              <a:pPr marL="0" marR="0" lvl="0" indent="0" algn="just" defTabSz="457200" rtl="0" eaLnBrk="1" fontAlgn="auto" latinLnBrk="0" hangingPunct="0">
                <a:lnSpc>
                  <a:spcPct val="114000"/>
                </a:lnSpc>
                <a:spcBef>
                  <a:spcPts val="0"/>
                </a:spcBef>
                <a:spcAft>
                  <a:spcPts val="0"/>
                </a:spcAft>
                <a:buClrTx/>
                <a:buSzTx/>
                <a:buFontTx/>
                <a:buNone/>
                <a:tabLst/>
                <a:defRPr/>
              </a:pPr>
              <a:endParaRPr kumimoji="0" lang="en-US" altLang="ja-JP" sz="1050" b="0" i="0" u="none" strike="noStrike" kern="1200" cap="none" spc="0" normalizeH="0" baseline="0" noProof="0" dirty="0">
                <a:ln>
                  <a:noFill/>
                </a:ln>
                <a:solidFill>
                  <a:prstClr val="black"/>
                </a:solidFill>
                <a:effectLst/>
                <a:uLnTx/>
                <a:uFillTx/>
                <a:latin typeface="BIZ UDPGothic" panose="020B0400000000000000" pitchFamily="34" charset="-128"/>
                <a:ea typeface="BIZ UDPGothic" panose="020B0400000000000000" pitchFamily="34" charset="-128"/>
                <a:cs typeface="+mn-cs"/>
              </a:endParaRPr>
            </a:p>
          </p:txBody>
        </p:sp>
      </p:grpSp>
      <p:grpSp>
        <p:nvGrpSpPr>
          <p:cNvPr id="97" name="グループ化 96">
            <a:extLst>
              <a:ext uri="{FF2B5EF4-FFF2-40B4-BE49-F238E27FC236}">
                <a16:creationId xmlns:a16="http://schemas.microsoft.com/office/drawing/2014/main" id="{F8008DF8-911E-1C4A-44E1-16F689B33FDD}"/>
              </a:ext>
            </a:extLst>
          </p:cNvPr>
          <p:cNvGrpSpPr/>
          <p:nvPr/>
        </p:nvGrpSpPr>
        <p:grpSpPr>
          <a:xfrm>
            <a:off x="3944965" y="6225517"/>
            <a:ext cx="3340664" cy="1271774"/>
            <a:chOff x="190124" y="5306372"/>
            <a:chExt cx="3400974" cy="1271774"/>
          </a:xfrm>
        </p:grpSpPr>
        <p:sp>
          <p:nvSpPr>
            <p:cNvPr id="98" name="テキスト ボックス 97">
              <a:extLst>
                <a:ext uri="{FF2B5EF4-FFF2-40B4-BE49-F238E27FC236}">
                  <a16:creationId xmlns:a16="http://schemas.microsoft.com/office/drawing/2014/main" id="{FC2D4620-AEE5-5057-E82B-23EC291BEB9D}"/>
                </a:ext>
              </a:extLst>
            </p:cNvPr>
            <p:cNvSpPr txBox="1"/>
            <p:nvPr/>
          </p:nvSpPr>
          <p:spPr>
            <a:xfrm>
              <a:off x="583904" y="5363571"/>
              <a:ext cx="2914393" cy="461665"/>
            </a:xfrm>
            <a:prstGeom prst="rect">
              <a:avLst/>
            </a:prstGeom>
            <a:noFill/>
          </p:spPr>
          <p:txBody>
            <a:bodyPr wrap="square" lIns="0" tIns="0" rIns="0" bIns="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ja-JP" altLang="en-US" sz="1500" b="1" i="0" u="none" strike="noStrike" kern="1200" cap="none" spc="0" normalizeH="0" baseline="0" noProof="0">
                  <a:ln>
                    <a:noFill/>
                  </a:ln>
                  <a:solidFill>
                    <a:srgbClr val="4BACC6">
                      <a:lumMod val="75000"/>
                    </a:srgbClr>
                  </a:solidFill>
                  <a:effectLst/>
                  <a:uLnTx/>
                  <a:uFillTx/>
                  <a:latin typeface="BIZ UDPGothic" panose="020B0400000000000000" pitchFamily="34" charset="-128"/>
                  <a:ea typeface="BIZ UDPGothic" panose="020B0400000000000000" pitchFamily="34" charset="-128"/>
                  <a:cs typeface="+mn-cs"/>
                </a:rPr>
                <a:t>育休期間中や産休期間中は支援金が免除されるの？</a:t>
              </a:r>
              <a:endParaRPr kumimoji="0" lang="ja-JP" altLang="en-US" sz="1500" b="0" i="0" u="none" strike="noStrike" kern="1200" cap="none" spc="0" normalizeH="0" baseline="0" noProof="0">
                <a:ln>
                  <a:noFill/>
                </a:ln>
                <a:solidFill>
                  <a:srgbClr val="4BACC6">
                    <a:lumMod val="75000"/>
                  </a:srgbClr>
                </a:solidFill>
                <a:effectLst/>
                <a:uLnTx/>
                <a:uFillTx/>
                <a:latin typeface="Aptos" panose="02110004020202020204"/>
                <a:ea typeface="游ゴシック" panose="020B0400000000000000" pitchFamily="50" charset="-128"/>
                <a:cs typeface="+mn-cs"/>
              </a:endParaRPr>
            </a:p>
          </p:txBody>
        </p:sp>
        <p:grpSp>
          <p:nvGrpSpPr>
            <p:cNvPr id="99" name="グループ化 98">
              <a:extLst>
                <a:ext uri="{FF2B5EF4-FFF2-40B4-BE49-F238E27FC236}">
                  <a16:creationId xmlns:a16="http://schemas.microsoft.com/office/drawing/2014/main" id="{528A33B5-40D1-DCBE-CE88-E7957B5CCF85}"/>
                </a:ext>
              </a:extLst>
            </p:cNvPr>
            <p:cNvGrpSpPr/>
            <p:nvPr/>
          </p:nvGrpSpPr>
          <p:grpSpPr>
            <a:xfrm>
              <a:off x="190124" y="5306372"/>
              <a:ext cx="358730" cy="345930"/>
              <a:chOff x="188954" y="2583133"/>
              <a:chExt cx="393781" cy="379730"/>
            </a:xfrm>
          </p:grpSpPr>
          <p:grpSp>
            <p:nvGrpSpPr>
              <p:cNvPr id="104" name="グループ化 103">
                <a:extLst>
                  <a:ext uri="{FF2B5EF4-FFF2-40B4-BE49-F238E27FC236}">
                    <a16:creationId xmlns:a16="http://schemas.microsoft.com/office/drawing/2014/main" id="{0F7F81D3-58A6-C27A-D072-75D4EC7BD051}"/>
                  </a:ext>
                </a:extLst>
              </p:cNvPr>
              <p:cNvGrpSpPr/>
              <p:nvPr/>
            </p:nvGrpSpPr>
            <p:grpSpPr>
              <a:xfrm>
                <a:off x="188954" y="2583133"/>
                <a:ext cx="393781" cy="379730"/>
                <a:chOff x="-737320" y="1872343"/>
                <a:chExt cx="848352" cy="818080"/>
              </a:xfrm>
              <a:solidFill>
                <a:srgbClr val="FFC000"/>
              </a:solidFill>
            </p:grpSpPr>
            <p:sp>
              <p:nvSpPr>
                <p:cNvPr id="106" name="楕円 105">
                  <a:extLst>
                    <a:ext uri="{FF2B5EF4-FFF2-40B4-BE49-F238E27FC236}">
                      <a16:creationId xmlns:a16="http://schemas.microsoft.com/office/drawing/2014/main" id="{D983EBE3-EEF2-B451-6750-DCB0DB83403D}"/>
                    </a:ext>
                  </a:extLst>
                </p:cNvPr>
                <p:cNvSpPr/>
                <p:nvPr/>
              </p:nvSpPr>
              <p:spPr>
                <a:xfrm>
                  <a:off x="-737320" y="1872343"/>
                  <a:ext cx="818080" cy="81808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107" name="二等辺三角形 106">
                  <a:extLst>
                    <a:ext uri="{FF2B5EF4-FFF2-40B4-BE49-F238E27FC236}">
                      <a16:creationId xmlns:a16="http://schemas.microsoft.com/office/drawing/2014/main" id="{BB33FBDA-4845-ACD3-28DD-B81072F6A953}"/>
                    </a:ext>
                  </a:extLst>
                </p:cNvPr>
                <p:cNvSpPr/>
                <p:nvPr/>
              </p:nvSpPr>
              <p:spPr>
                <a:xfrm rot="7723510">
                  <a:off x="-72925" y="2492223"/>
                  <a:ext cx="197583" cy="170330"/>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grpSp>
          <p:sp>
            <p:nvSpPr>
              <p:cNvPr id="105" name="テキスト ボックス 104">
                <a:extLst>
                  <a:ext uri="{FF2B5EF4-FFF2-40B4-BE49-F238E27FC236}">
                    <a16:creationId xmlns:a16="http://schemas.microsoft.com/office/drawing/2014/main" id="{233AB47F-D5EC-475C-9CA7-1CE3A94799C3}"/>
                  </a:ext>
                </a:extLst>
              </p:cNvPr>
              <p:cNvSpPr txBox="1"/>
              <p:nvPr/>
            </p:nvSpPr>
            <p:spPr>
              <a:xfrm>
                <a:off x="269012" y="2608114"/>
                <a:ext cx="208390" cy="276999"/>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Q</a:t>
                </a:r>
                <a:endParaRPr kumimoji="1" lang="ja-JP" altLang="en-US"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grpSp>
        <p:grpSp>
          <p:nvGrpSpPr>
            <p:cNvPr id="100" name="グループ化 99">
              <a:extLst>
                <a:ext uri="{FF2B5EF4-FFF2-40B4-BE49-F238E27FC236}">
                  <a16:creationId xmlns:a16="http://schemas.microsoft.com/office/drawing/2014/main" id="{1C441A08-E874-95FD-052F-2EEA0375F528}"/>
                </a:ext>
              </a:extLst>
            </p:cNvPr>
            <p:cNvGrpSpPr/>
            <p:nvPr/>
          </p:nvGrpSpPr>
          <p:grpSpPr>
            <a:xfrm>
              <a:off x="390208" y="5871156"/>
              <a:ext cx="169792" cy="188744"/>
              <a:chOff x="523558" y="3150181"/>
              <a:chExt cx="169792" cy="188744"/>
            </a:xfrm>
          </p:grpSpPr>
          <p:sp>
            <p:nvSpPr>
              <p:cNvPr id="102" name="四角形: 角を丸くする 101">
                <a:extLst>
                  <a:ext uri="{FF2B5EF4-FFF2-40B4-BE49-F238E27FC236}">
                    <a16:creationId xmlns:a16="http://schemas.microsoft.com/office/drawing/2014/main" id="{4893122F-460A-E28C-E844-5D5E26312D36}"/>
                  </a:ext>
                </a:extLst>
              </p:cNvPr>
              <p:cNvSpPr/>
              <p:nvPr/>
            </p:nvSpPr>
            <p:spPr>
              <a:xfrm>
                <a:off x="523558" y="3169133"/>
                <a:ext cx="169792" cy="169792"/>
              </a:xfrm>
              <a:prstGeom prst="round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103" name="テキスト ボックス 102">
                <a:extLst>
                  <a:ext uri="{FF2B5EF4-FFF2-40B4-BE49-F238E27FC236}">
                    <a16:creationId xmlns:a16="http://schemas.microsoft.com/office/drawing/2014/main" id="{EE9D2340-5F53-0024-A63F-1F883C43A680}"/>
                  </a:ext>
                </a:extLst>
              </p:cNvPr>
              <p:cNvSpPr txBox="1"/>
              <p:nvPr/>
            </p:nvSpPr>
            <p:spPr>
              <a:xfrm>
                <a:off x="548806" y="3150181"/>
                <a:ext cx="120226" cy="184666"/>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A</a:t>
                </a:r>
                <a:endParaRPr kumimoji="1" lang="ja-JP" altLang="en-US" sz="12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01" name="テキスト ボックス 100">
              <a:extLst>
                <a:ext uri="{FF2B5EF4-FFF2-40B4-BE49-F238E27FC236}">
                  <a16:creationId xmlns:a16="http://schemas.microsoft.com/office/drawing/2014/main" id="{CB563132-E1D9-B760-A870-DC545F0E46FD}"/>
                </a:ext>
              </a:extLst>
            </p:cNvPr>
            <p:cNvSpPr txBox="1"/>
            <p:nvPr/>
          </p:nvSpPr>
          <p:spPr>
            <a:xfrm>
              <a:off x="617424" y="5867952"/>
              <a:ext cx="2973674" cy="710194"/>
            </a:xfrm>
            <a:prstGeom prst="rect">
              <a:avLst/>
            </a:prstGeom>
            <a:noFill/>
          </p:spPr>
          <p:txBody>
            <a:bodyPr wrap="square" lIns="0" tIns="0" rIns="0" bIns="0">
              <a:spAutoFit/>
            </a:bodyPr>
            <a:lstStyle/>
            <a:p>
              <a:pPr marL="0" marR="0" lvl="0" indent="0" algn="just" defTabSz="457200" rtl="0" eaLnBrk="1" fontAlgn="auto" latinLnBrk="0" hangingPunct="0">
                <a:lnSpc>
                  <a:spcPct val="114000"/>
                </a:lnSpc>
                <a:spcBef>
                  <a:spcPts val="0"/>
                </a:spcBef>
                <a:spcAft>
                  <a:spcPts val="0"/>
                </a:spcAft>
                <a:buClrTx/>
                <a:buSzTx/>
                <a:buFontTx/>
                <a:buNone/>
                <a:tabLst/>
                <a:defRPr/>
              </a:pPr>
              <a:r>
                <a:rPr kumimoji="0" lang="ja-JP" altLang="en-US" sz="1050" b="0" i="0" u="none" strike="noStrike" kern="1200" cap="none" spc="0" normalizeH="0" baseline="0" noProof="0" dirty="0">
                  <a:ln>
                    <a:noFill/>
                  </a:ln>
                  <a:solidFill>
                    <a:prstClr val="black"/>
                  </a:solidFill>
                  <a:effectLst/>
                  <a:uLnTx/>
                  <a:uFillTx/>
                  <a:latin typeface="BIZ UDPGothic" panose="020B0400000000000000" pitchFamily="34" charset="-128"/>
                  <a:ea typeface="BIZ UDPGothic" panose="020B0400000000000000" pitchFamily="34" charset="-128"/>
                  <a:cs typeface="+mn-cs"/>
                </a:rPr>
                <a:t>企業の従業員について</a:t>
              </a:r>
              <a:r>
                <a:rPr kumimoji="0" lang="ja-JP" altLang="en-US" sz="105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は、医療保険料</a:t>
              </a:r>
              <a:r>
                <a:rPr kumimoji="0" lang="ja-JP" altLang="en-US" sz="1050" b="0" i="0" u="none" strike="noStrike" kern="1200" cap="none" spc="0" normalizeH="0" baseline="0" noProof="0" dirty="0">
                  <a:ln>
                    <a:noFill/>
                  </a:ln>
                  <a:solidFill>
                    <a:prstClr val="black"/>
                  </a:solidFill>
                  <a:effectLst/>
                  <a:uLnTx/>
                  <a:uFillTx/>
                  <a:latin typeface="BIZ UDPGothic" panose="020B0400000000000000" pitchFamily="34" charset="-128"/>
                  <a:ea typeface="BIZ UDPGothic" panose="020B0400000000000000" pitchFamily="34" charset="-128"/>
                  <a:cs typeface="+mn-cs"/>
                </a:rPr>
                <a:t>や厚生年金保険料と同様に支援金も免除されます。</a:t>
              </a:r>
              <a:endParaRPr kumimoji="0" lang="en-US" altLang="ja-JP" sz="1050" b="0" i="0" u="none" strike="noStrike" kern="1200" cap="none" spc="0" normalizeH="0" baseline="0" noProof="0" dirty="0">
                <a:ln>
                  <a:noFill/>
                </a:ln>
                <a:solidFill>
                  <a:prstClr val="black"/>
                </a:solidFill>
                <a:effectLst/>
                <a:uLnTx/>
                <a:uFillTx/>
                <a:latin typeface="BIZ UDPGothic" panose="020B0400000000000000" pitchFamily="34" charset="-128"/>
                <a:ea typeface="BIZ UDPGothic" panose="020B0400000000000000" pitchFamily="34" charset="-128"/>
                <a:cs typeface="+mn-cs"/>
              </a:endParaRPr>
            </a:p>
            <a:p>
              <a:pPr marL="0" marR="0" lvl="0" indent="0" algn="just" defTabSz="457200" rtl="0" eaLnBrk="1" fontAlgn="auto" latinLnBrk="0" hangingPunct="0">
                <a:lnSpc>
                  <a:spcPct val="114000"/>
                </a:lnSpc>
                <a:spcBef>
                  <a:spcPts val="0"/>
                </a:spcBef>
                <a:spcAft>
                  <a:spcPts val="0"/>
                </a:spcAft>
                <a:buClrTx/>
                <a:buSzTx/>
                <a:buFontTx/>
                <a:buNone/>
                <a:tabLst/>
                <a:defRPr/>
              </a:pPr>
              <a:endParaRPr kumimoji="0" lang="en-US" altLang="ja-JP" sz="1050" b="0" i="0" u="none" strike="noStrike" kern="1200" cap="none" spc="0" normalizeH="0" baseline="0" noProof="0" dirty="0">
                <a:ln>
                  <a:noFill/>
                </a:ln>
                <a:solidFill>
                  <a:prstClr val="black"/>
                </a:solidFill>
                <a:effectLst/>
                <a:uLnTx/>
                <a:uFillTx/>
                <a:latin typeface="BIZ UDPGothic" panose="020B0400000000000000" pitchFamily="34" charset="-128"/>
                <a:ea typeface="BIZ UDPGothic" panose="020B0400000000000000" pitchFamily="34" charset="-128"/>
                <a:cs typeface="+mn-cs"/>
              </a:endParaRPr>
            </a:p>
            <a:p>
              <a:pPr marL="0" marR="0" lvl="0" indent="0" algn="just" defTabSz="457200" rtl="0" eaLnBrk="1" fontAlgn="auto" latinLnBrk="0" hangingPunct="0">
                <a:lnSpc>
                  <a:spcPct val="114000"/>
                </a:lnSpc>
                <a:spcBef>
                  <a:spcPts val="0"/>
                </a:spcBef>
                <a:spcAft>
                  <a:spcPts val="0"/>
                </a:spcAft>
                <a:buClrTx/>
                <a:buSzTx/>
                <a:buFontTx/>
                <a:buNone/>
                <a:tabLst/>
                <a:defRPr/>
              </a:pPr>
              <a:endParaRPr kumimoji="0" lang="en-US" altLang="ja-JP" sz="1050" b="0" i="0" u="none" strike="noStrike" kern="1200" cap="none" spc="0" normalizeH="0" baseline="0" noProof="0" dirty="0">
                <a:ln>
                  <a:noFill/>
                </a:ln>
                <a:solidFill>
                  <a:prstClr val="black"/>
                </a:solidFill>
                <a:effectLst/>
                <a:uLnTx/>
                <a:uFillTx/>
                <a:latin typeface="BIZ UDPGothic" panose="020B0400000000000000" pitchFamily="34" charset="-128"/>
                <a:ea typeface="BIZ UDPGothic" panose="020B0400000000000000" pitchFamily="34" charset="-128"/>
                <a:cs typeface="+mn-cs"/>
              </a:endParaRPr>
            </a:p>
          </p:txBody>
        </p:sp>
      </p:grpSp>
      <p:grpSp>
        <p:nvGrpSpPr>
          <p:cNvPr id="108" name="グループ化 107">
            <a:extLst>
              <a:ext uri="{FF2B5EF4-FFF2-40B4-BE49-F238E27FC236}">
                <a16:creationId xmlns:a16="http://schemas.microsoft.com/office/drawing/2014/main" id="{F83DB20A-72D1-6AC2-0D5A-04F40A92188B}"/>
              </a:ext>
            </a:extLst>
          </p:cNvPr>
          <p:cNvGrpSpPr/>
          <p:nvPr/>
        </p:nvGrpSpPr>
        <p:grpSpPr>
          <a:xfrm>
            <a:off x="3944965" y="3446945"/>
            <a:ext cx="3340664" cy="1824426"/>
            <a:chOff x="190124" y="5306372"/>
            <a:chExt cx="3400974" cy="1824426"/>
          </a:xfrm>
        </p:grpSpPr>
        <p:sp>
          <p:nvSpPr>
            <p:cNvPr id="109" name="テキスト ボックス 108">
              <a:extLst>
                <a:ext uri="{FF2B5EF4-FFF2-40B4-BE49-F238E27FC236}">
                  <a16:creationId xmlns:a16="http://schemas.microsoft.com/office/drawing/2014/main" id="{D5215659-CC35-A4C5-FA98-AC3F16063F75}"/>
                </a:ext>
              </a:extLst>
            </p:cNvPr>
            <p:cNvSpPr txBox="1"/>
            <p:nvPr/>
          </p:nvSpPr>
          <p:spPr>
            <a:xfrm>
              <a:off x="583904" y="5363571"/>
              <a:ext cx="2914393" cy="461665"/>
            </a:xfrm>
            <a:prstGeom prst="rect">
              <a:avLst/>
            </a:prstGeom>
            <a:noFill/>
          </p:spPr>
          <p:txBody>
            <a:bodyPr wrap="square" lIns="0" tIns="0" rIns="0" bIns="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ja-JP" altLang="en-US" sz="1500" b="1" i="0" u="none" strike="noStrike" kern="1200" cap="none" spc="0" normalizeH="0" baseline="0" noProof="0">
                  <a:ln>
                    <a:noFill/>
                  </a:ln>
                  <a:solidFill>
                    <a:srgbClr val="4BACC6">
                      <a:lumMod val="75000"/>
                    </a:srgbClr>
                  </a:solidFill>
                  <a:effectLst/>
                  <a:uLnTx/>
                  <a:uFillTx/>
                  <a:latin typeface="BIZ UDPGothic" panose="020B0400000000000000" pitchFamily="34" charset="-128"/>
                  <a:ea typeface="BIZ UDPGothic" panose="020B0400000000000000" pitchFamily="34" charset="-128"/>
                  <a:cs typeface="+mn-cs"/>
                </a:rPr>
                <a:t>給与明細で分けて記載しないといけないの？</a:t>
              </a:r>
              <a:endParaRPr kumimoji="0" lang="ja-JP" altLang="en-US" sz="1500" b="0" i="0" u="none" strike="noStrike" kern="1200" cap="none" spc="0" normalizeH="0" baseline="0" noProof="0">
                <a:ln>
                  <a:noFill/>
                </a:ln>
                <a:solidFill>
                  <a:srgbClr val="4BACC6">
                    <a:lumMod val="75000"/>
                  </a:srgbClr>
                </a:solidFill>
                <a:effectLst/>
                <a:uLnTx/>
                <a:uFillTx/>
                <a:latin typeface="Aptos" panose="02110004020202020204"/>
                <a:ea typeface="游ゴシック" panose="020B0400000000000000" pitchFamily="50" charset="-128"/>
                <a:cs typeface="+mn-cs"/>
              </a:endParaRPr>
            </a:p>
          </p:txBody>
        </p:sp>
        <p:grpSp>
          <p:nvGrpSpPr>
            <p:cNvPr id="110" name="グループ化 109">
              <a:extLst>
                <a:ext uri="{FF2B5EF4-FFF2-40B4-BE49-F238E27FC236}">
                  <a16:creationId xmlns:a16="http://schemas.microsoft.com/office/drawing/2014/main" id="{DAB79878-9C73-FB8A-0011-AE90A48E4921}"/>
                </a:ext>
              </a:extLst>
            </p:cNvPr>
            <p:cNvGrpSpPr/>
            <p:nvPr/>
          </p:nvGrpSpPr>
          <p:grpSpPr>
            <a:xfrm>
              <a:off x="190124" y="5306372"/>
              <a:ext cx="358730" cy="345930"/>
              <a:chOff x="188954" y="2583133"/>
              <a:chExt cx="393781" cy="379730"/>
            </a:xfrm>
          </p:grpSpPr>
          <p:grpSp>
            <p:nvGrpSpPr>
              <p:cNvPr id="115" name="グループ化 114">
                <a:extLst>
                  <a:ext uri="{FF2B5EF4-FFF2-40B4-BE49-F238E27FC236}">
                    <a16:creationId xmlns:a16="http://schemas.microsoft.com/office/drawing/2014/main" id="{07F115C6-8DE3-0A8D-D3E7-AE7AFEA73C9D}"/>
                  </a:ext>
                </a:extLst>
              </p:cNvPr>
              <p:cNvGrpSpPr/>
              <p:nvPr/>
            </p:nvGrpSpPr>
            <p:grpSpPr>
              <a:xfrm>
                <a:off x="188954" y="2583133"/>
                <a:ext cx="393781" cy="379730"/>
                <a:chOff x="-737320" y="1872343"/>
                <a:chExt cx="848352" cy="818080"/>
              </a:xfrm>
              <a:solidFill>
                <a:srgbClr val="FFC000"/>
              </a:solidFill>
            </p:grpSpPr>
            <p:sp>
              <p:nvSpPr>
                <p:cNvPr id="117" name="楕円 116">
                  <a:extLst>
                    <a:ext uri="{FF2B5EF4-FFF2-40B4-BE49-F238E27FC236}">
                      <a16:creationId xmlns:a16="http://schemas.microsoft.com/office/drawing/2014/main" id="{E0A88A95-BF65-9353-C33A-A9BCF0665C88}"/>
                    </a:ext>
                  </a:extLst>
                </p:cNvPr>
                <p:cNvSpPr/>
                <p:nvPr/>
              </p:nvSpPr>
              <p:spPr>
                <a:xfrm>
                  <a:off x="-737320" y="1872343"/>
                  <a:ext cx="818080" cy="81808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118" name="二等辺三角形 117">
                  <a:extLst>
                    <a:ext uri="{FF2B5EF4-FFF2-40B4-BE49-F238E27FC236}">
                      <a16:creationId xmlns:a16="http://schemas.microsoft.com/office/drawing/2014/main" id="{381D926F-67D6-EEAC-05E7-00C027FC3D76}"/>
                    </a:ext>
                  </a:extLst>
                </p:cNvPr>
                <p:cNvSpPr/>
                <p:nvPr/>
              </p:nvSpPr>
              <p:spPr>
                <a:xfrm rot="7723510">
                  <a:off x="-72925" y="2492223"/>
                  <a:ext cx="197583" cy="170330"/>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grpSp>
          <p:sp>
            <p:nvSpPr>
              <p:cNvPr id="116" name="テキスト ボックス 115">
                <a:extLst>
                  <a:ext uri="{FF2B5EF4-FFF2-40B4-BE49-F238E27FC236}">
                    <a16:creationId xmlns:a16="http://schemas.microsoft.com/office/drawing/2014/main" id="{2C98CC02-31CE-F0CF-0123-991D8B3651C3}"/>
                  </a:ext>
                </a:extLst>
              </p:cNvPr>
              <p:cNvSpPr txBox="1"/>
              <p:nvPr/>
            </p:nvSpPr>
            <p:spPr>
              <a:xfrm>
                <a:off x="269012" y="2608114"/>
                <a:ext cx="208390" cy="276999"/>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Q</a:t>
                </a:r>
                <a:endParaRPr kumimoji="1" lang="ja-JP" altLang="en-US"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grpSp>
        <p:grpSp>
          <p:nvGrpSpPr>
            <p:cNvPr id="111" name="グループ化 110">
              <a:extLst>
                <a:ext uri="{FF2B5EF4-FFF2-40B4-BE49-F238E27FC236}">
                  <a16:creationId xmlns:a16="http://schemas.microsoft.com/office/drawing/2014/main" id="{077EF896-CA59-8387-82DB-07AF9D413DBE}"/>
                </a:ext>
              </a:extLst>
            </p:cNvPr>
            <p:cNvGrpSpPr/>
            <p:nvPr/>
          </p:nvGrpSpPr>
          <p:grpSpPr>
            <a:xfrm>
              <a:off x="390208" y="5871156"/>
              <a:ext cx="169792" cy="188744"/>
              <a:chOff x="523558" y="3150181"/>
              <a:chExt cx="169792" cy="188744"/>
            </a:xfrm>
          </p:grpSpPr>
          <p:sp>
            <p:nvSpPr>
              <p:cNvPr id="113" name="四角形: 角を丸くする 112">
                <a:extLst>
                  <a:ext uri="{FF2B5EF4-FFF2-40B4-BE49-F238E27FC236}">
                    <a16:creationId xmlns:a16="http://schemas.microsoft.com/office/drawing/2014/main" id="{6EB451E0-20C0-6FAB-76E3-6F185DB40915}"/>
                  </a:ext>
                </a:extLst>
              </p:cNvPr>
              <p:cNvSpPr/>
              <p:nvPr/>
            </p:nvSpPr>
            <p:spPr>
              <a:xfrm>
                <a:off x="523558" y="3169133"/>
                <a:ext cx="169792" cy="169792"/>
              </a:xfrm>
              <a:prstGeom prst="round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114" name="テキスト ボックス 113">
                <a:extLst>
                  <a:ext uri="{FF2B5EF4-FFF2-40B4-BE49-F238E27FC236}">
                    <a16:creationId xmlns:a16="http://schemas.microsoft.com/office/drawing/2014/main" id="{BF9D94AB-290A-97C4-690A-F8AD74982CE7}"/>
                  </a:ext>
                </a:extLst>
              </p:cNvPr>
              <p:cNvSpPr txBox="1"/>
              <p:nvPr/>
            </p:nvSpPr>
            <p:spPr>
              <a:xfrm>
                <a:off x="548806" y="3150181"/>
                <a:ext cx="120226" cy="184666"/>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A</a:t>
                </a:r>
                <a:endParaRPr kumimoji="1" lang="ja-JP" altLang="en-US" sz="12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12" name="テキスト ボックス 111">
              <a:extLst>
                <a:ext uri="{FF2B5EF4-FFF2-40B4-BE49-F238E27FC236}">
                  <a16:creationId xmlns:a16="http://schemas.microsoft.com/office/drawing/2014/main" id="{874B0182-2A39-2AEB-C043-F97EDF6989DA}"/>
                </a:ext>
              </a:extLst>
            </p:cNvPr>
            <p:cNvSpPr txBox="1"/>
            <p:nvPr/>
          </p:nvSpPr>
          <p:spPr>
            <a:xfrm>
              <a:off x="617424" y="5867952"/>
              <a:ext cx="2973674" cy="1262846"/>
            </a:xfrm>
            <a:prstGeom prst="rect">
              <a:avLst/>
            </a:prstGeom>
            <a:noFill/>
          </p:spPr>
          <p:txBody>
            <a:bodyPr wrap="square" lIns="0" tIns="0" rIns="0" bIns="0">
              <a:spAutoFit/>
            </a:bodyPr>
            <a:lstStyle/>
            <a:p>
              <a:pPr marL="0" marR="0" lvl="0" indent="0" algn="just" defTabSz="457200" rtl="0" eaLnBrk="1" fontAlgn="auto" latinLnBrk="0" hangingPunct="0">
                <a:lnSpc>
                  <a:spcPct val="114000"/>
                </a:lnSpc>
                <a:spcBef>
                  <a:spcPts val="0"/>
                </a:spcBef>
                <a:spcAft>
                  <a:spcPts val="0"/>
                </a:spcAft>
                <a:buClrTx/>
                <a:buSzTx/>
                <a:buFontTx/>
                <a:buNone/>
                <a:tabLst/>
                <a:defRPr/>
              </a:pPr>
              <a:r>
                <a:rPr kumimoji="0" lang="ja-JP" altLang="en-US" sz="105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保険料額の内訳として支援金額を示すことは法令上の義務ではありませんが、本制度が社会全体でこどもや子育て世帯を応援する趣旨であることを踏まえて、給与明細にその内訳を記載する取組についてご理解・ご協力をお願いします。</a:t>
              </a:r>
              <a:endParaRPr kumimoji="0" lang="en-US" altLang="ja-JP" sz="105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endParaRPr>
            </a:p>
            <a:p>
              <a:pPr marL="0" marR="0" lvl="0" indent="0" algn="just" defTabSz="457200" rtl="0" eaLnBrk="1" fontAlgn="auto" latinLnBrk="0" hangingPunct="0">
                <a:lnSpc>
                  <a:spcPct val="114000"/>
                </a:lnSpc>
                <a:spcBef>
                  <a:spcPts val="0"/>
                </a:spcBef>
                <a:spcAft>
                  <a:spcPts val="0"/>
                </a:spcAft>
                <a:buClrTx/>
                <a:buSzTx/>
                <a:buFontTx/>
                <a:buNone/>
                <a:tabLst/>
                <a:defRPr/>
              </a:pPr>
              <a:endParaRPr kumimoji="0" lang="en-US" altLang="ja-JP" sz="105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endParaRPr>
            </a:p>
            <a:p>
              <a:pPr marL="0" marR="0" lvl="0" indent="0" algn="just" defTabSz="457200" rtl="0" eaLnBrk="1" fontAlgn="auto" latinLnBrk="0" hangingPunct="0">
                <a:lnSpc>
                  <a:spcPct val="114000"/>
                </a:lnSpc>
                <a:spcBef>
                  <a:spcPts val="0"/>
                </a:spcBef>
                <a:spcAft>
                  <a:spcPts val="0"/>
                </a:spcAft>
                <a:buClrTx/>
                <a:buSzTx/>
                <a:buFontTx/>
                <a:buNone/>
                <a:tabLst/>
                <a:defRPr/>
              </a:pPr>
              <a:endParaRPr kumimoji="0" lang="en-US" altLang="ja-JP" sz="105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endParaRPr>
            </a:p>
          </p:txBody>
        </p:sp>
      </p:grpSp>
      <p:grpSp>
        <p:nvGrpSpPr>
          <p:cNvPr id="8" name="グループ化 7">
            <a:extLst>
              <a:ext uri="{FF2B5EF4-FFF2-40B4-BE49-F238E27FC236}">
                <a16:creationId xmlns:a16="http://schemas.microsoft.com/office/drawing/2014/main" id="{F7BCCB54-721E-3471-66BB-1AB868ACBE7F}"/>
              </a:ext>
            </a:extLst>
          </p:cNvPr>
          <p:cNvGrpSpPr/>
          <p:nvPr/>
        </p:nvGrpSpPr>
        <p:grpSpPr>
          <a:xfrm>
            <a:off x="0" y="1"/>
            <a:ext cx="7559675" cy="2481650"/>
            <a:chOff x="0" y="0"/>
            <a:chExt cx="7559675" cy="2481650"/>
          </a:xfrm>
        </p:grpSpPr>
        <p:sp>
          <p:nvSpPr>
            <p:cNvPr id="9" name="正方形/長方形 8">
              <a:extLst>
                <a:ext uri="{FF2B5EF4-FFF2-40B4-BE49-F238E27FC236}">
                  <a16:creationId xmlns:a16="http://schemas.microsoft.com/office/drawing/2014/main" id="{1667D515-63CD-5909-0D2A-D2180A6CCB34}"/>
                </a:ext>
              </a:extLst>
            </p:cNvPr>
            <p:cNvSpPr/>
            <p:nvPr/>
          </p:nvSpPr>
          <p:spPr>
            <a:xfrm>
              <a:off x="0" y="0"/>
              <a:ext cx="7559675" cy="248165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四角形: 角を丸くする 9">
              <a:extLst>
                <a:ext uri="{FF2B5EF4-FFF2-40B4-BE49-F238E27FC236}">
                  <a16:creationId xmlns:a16="http://schemas.microsoft.com/office/drawing/2014/main" id="{A0ED2222-9D6E-4EFF-FC20-E49AA63B8C4E}"/>
                </a:ext>
              </a:extLst>
            </p:cNvPr>
            <p:cNvSpPr/>
            <p:nvPr/>
          </p:nvSpPr>
          <p:spPr>
            <a:xfrm>
              <a:off x="188684" y="653430"/>
              <a:ext cx="7166475" cy="1557096"/>
            </a:xfrm>
            <a:prstGeom prst="roundRect">
              <a:avLst>
                <a:gd name="adj" fmla="val 692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1" name="テキスト ボックス 10">
            <a:extLst>
              <a:ext uri="{FF2B5EF4-FFF2-40B4-BE49-F238E27FC236}">
                <a16:creationId xmlns:a16="http://schemas.microsoft.com/office/drawing/2014/main" id="{E18EC368-40CB-FB75-14DA-5B5D8372DAD9}"/>
              </a:ext>
            </a:extLst>
          </p:cNvPr>
          <p:cNvSpPr txBox="1"/>
          <p:nvPr/>
        </p:nvSpPr>
        <p:spPr>
          <a:xfrm>
            <a:off x="277802" y="171641"/>
            <a:ext cx="7004070" cy="360163"/>
          </a:xfrm>
          <a:prstGeom prst="rect">
            <a:avLst/>
          </a:prstGeom>
          <a:noFill/>
          <a:ln>
            <a:noFill/>
          </a:ln>
        </p:spPr>
        <p:txBody>
          <a:bodyPr wrap="square" lIns="0" tIns="0" rIns="0" bIns="0" rtlCol="0">
            <a:spAutoFit/>
          </a:bodyPr>
          <a:lstStyle/>
          <a:p>
            <a:pPr marL="0" marR="0" lvl="0" indent="0" algn="ctr" defTabSz="457200" rtl="0" eaLnBrk="1" fontAlgn="auto" latinLnBrk="0" hangingPunct="0">
              <a:lnSpc>
                <a:spcPct val="114000"/>
              </a:lnSpc>
              <a:spcBef>
                <a:spcPts val="0"/>
              </a:spcBef>
              <a:spcAft>
                <a:spcPts val="0"/>
              </a:spcAft>
              <a:buClrTx/>
              <a:buSzTx/>
              <a:buFontTx/>
              <a:buNone/>
              <a:tabLst/>
              <a:defRPr/>
            </a:pPr>
            <a:r>
              <a:rPr kumimoji="0" lang="ja-JP" altLang="en-US" sz="2400" b="1" i="0" u="none" strike="noStrike" kern="1200" cap="none" spc="0" normalizeH="0" baseline="0" noProof="0" dirty="0">
                <a:ln>
                  <a:noFill/>
                </a:ln>
                <a:solidFill>
                  <a:schemeClr val="bg1"/>
                </a:solidFill>
                <a:effectLst/>
                <a:uLnTx/>
                <a:uFillTx/>
                <a:latin typeface="BIZ UDPGothic" panose="020B0400000000000000" pitchFamily="34" charset="-128"/>
                <a:ea typeface="BIZ UDPGothic" panose="020B0400000000000000" pitchFamily="34" charset="-128"/>
                <a:cs typeface="+mn-cs"/>
              </a:rPr>
              <a:t>子ども・子育て支援金の保険料（令和８年度）</a:t>
            </a:r>
            <a:endParaRPr kumimoji="0" lang="en-US" altLang="ja-JP" sz="2400" b="0" i="0" u="none" strike="noStrike" kern="1200" cap="none" spc="0" normalizeH="0" baseline="0" noProof="0" dirty="0">
              <a:ln>
                <a:noFill/>
              </a:ln>
              <a:solidFill>
                <a:schemeClr val="bg1"/>
              </a:solidFill>
              <a:effectLst/>
              <a:uLnTx/>
              <a:uFillTx/>
              <a:latin typeface="BIZ UDPGothic" panose="020B0400000000000000" pitchFamily="34" charset="-128"/>
              <a:ea typeface="BIZ UDPGothic" panose="020B0400000000000000" pitchFamily="34" charset="-128"/>
              <a:cs typeface="+mn-cs"/>
            </a:endParaRPr>
          </a:p>
        </p:txBody>
      </p:sp>
      <p:sp>
        <p:nvSpPr>
          <p:cNvPr id="12" name="テキスト ボックス 11">
            <a:extLst>
              <a:ext uri="{FF2B5EF4-FFF2-40B4-BE49-F238E27FC236}">
                <a16:creationId xmlns:a16="http://schemas.microsoft.com/office/drawing/2014/main" id="{561DD97B-EFA1-B962-8819-216A06282C31}"/>
              </a:ext>
            </a:extLst>
          </p:cNvPr>
          <p:cNvSpPr txBox="1"/>
          <p:nvPr/>
        </p:nvSpPr>
        <p:spPr>
          <a:xfrm>
            <a:off x="583905" y="1542089"/>
            <a:ext cx="5657238" cy="551113"/>
          </a:xfrm>
          <a:prstGeom prst="rect">
            <a:avLst/>
          </a:prstGeom>
          <a:noFill/>
          <a:ln>
            <a:noFill/>
          </a:ln>
        </p:spPr>
        <p:txBody>
          <a:bodyPr wrap="square" lIns="0" tIns="0" rIns="0" bIns="0" rtlCol="0">
            <a:spAutoFit/>
          </a:bodyPr>
          <a:lstStyle/>
          <a:p>
            <a:pPr lvl="0" algn="just" hangingPunct="0">
              <a:lnSpc>
                <a:spcPct val="114000"/>
              </a:lnSpc>
              <a:defRPr/>
            </a:pPr>
            <a:r>
              <a:rPr lang="en-US" altLang="ja-JP" sz="1100" dirty="0">
                <a:solidFill>
                  <a:prstClr val="black"/>
                </a:solidFill>
                <a:latin typeface="BIZ UDPGothic" panose="020B0400000000000000" pitchFamily="34" charset="-128"/>
                <a:ea typeface="BIZ UDPGothic" panose="020B0400000000000000" pitchFamily="34" charset="-128"/>
              </a:rPr>
              <a:t>※</a:t>
            </a:r>
            <a:r>
              <a:rPr lang="ja-JP" altLang="en-US" sz="1100" dirty="0">
                <a:solidFill>
                  <a:prstClr val="black"/>
                </a:solidFill>
                <a:latin typeface="BIZ UDPGothic" panose="020B0400000000000000" pitchFamily="34" charset="-128"/>
                <a:ea typeface="BIZ UDPGothic" panose="020B0400000000000000" pitchFamily="34" charset="-128"/>
              </a:rPr>
              <a:t>　支援金額（月額）は、標準報酬月額</a:t>
            </a:r>
            <a:r>
              <a:rPr lang="en-US" altLang="ja-JP" sz="1100" dirty="0">
                <a:solidFill>
                  <a:prstClr val="black"/>
                </a:solidFill>
                <a:latin typeface="BIZ UDPGothic" panose="020B0400000000000000" pitchFamily="34" charset="-128"/>
                <a:ea typeface="BIZ UDPGothic" panose="020B0400000000000000" pitchFamily="34" charset="-128"/>
              </a:rPr>
              <a:t>×</a:t>
            </a:r>
            <a:r>
              <a:rPr lang="ja-JP" altLang="en-US" sz="1100" dirty="0">
                <a:solidFill>
                  <a:prstClr val="black"/>
                </a:solidFill>
                <a:latin typeface="BIZ UDPGothic" panose="020B0400000000000000" pitchFamily="34" charset="-128"/>
                <a:ea typeface="BIZ UDPGothic" panose="020B0400000000000000" pitchFamily="34" charset="-128"/>
              </a:rPr>
              <a:t>支援金率になります。</a:t>
            </a:r>
          </a:p>
          <a:p>
            <a:pPr lvl="0" algn="just" hangingPunct="0">
              <a:lnSpc>
                <a:spcPct val="114000"/>
              </a:lnSpc>
              <a:defRPr/>
            </a:pPr>
            <a:r>
              <a:rPr lang="en-US" altLang="ja-JP" sz="1100" dirty="0">
                <a:solidFill>
                  <a:prstClr val="black"/>
                </a:solidFill>
                <a:latin typeface="BIZ UDPGothic" panose="020B0400000000000000" pitchFamily="34" charset="-128"/>
                <a:ea typeface="BIZ UDPGothic" panose="020B0400000000000000" pitchFamily="34" charset="-128"/>
              </a:rPr>
              <a:t>※</a:t>
            </a:r>
            <a:r>
              <a:rPr lang="ja-JP" altLang="en-US" sz="1100" dirty="0">
                <a:solidFill>
                  <a:prstClr val="black"/>
                </a:solidFill>
                <a:latin typeface="BIZ UDPGothic" panose="020B0400000000000000" pitchFamily="34" charset="-128"/>
                <a:ea typeface="BIZ UDPGothic" panose="020B0400000000000000" pitchFamily="34" charset="-128"/>
              </a:rPr>
              <a:t>　基本的に支援金額の半分を企業のみなさまに拠出いただきます。</a:t>
            </a:r>
          </a:p>
          <a:p>
            <a:pPr lvl="0" algn="just" hangingPunct="0">
              <a:lnSpc>
                <a:spcPct val="114000"/>
              </a:lnSpc>
              <a:defRPr/>
            </a:pPr>
            <a:r>
              <a:rPr lang="en-US" altLang="ja-JP" sz="1100" dirty="0">
                <a:solidFill>
                  <a:prstClr val="black"/>
                </a:solidFill>
                <a:latin typeface="BIZ UDPGothic" panose="020B0400000000000000" pitchFamily="34" charset="-128"/>
                <a:ea typeface="BIZ UDPGothic" panose="020B0400000000000000" pitchFamily="34" charset="-128"/>
              </a:rPr>
              <a:t>※</a:t>
            </a:r>
            <a:r>
              <a:rPr lang="ja-JP" altLang="en-US" sz="1100" dirty="0">
                <a:solidFill>
                  <a:prstClr val="black"/>
                </a:solidFill>
                <a:latin typeface="BIZ UDPGothic" panose="020B0400000000000000" pitchFamily="34" charset="-128"/>
                <a:ea typeface="BIZ UDPGothic" panose="020B0400000000000000" pitchFamily="34" charset="-128"/>
              </a:rPr>
              <a:t>　賞与からも支援金を拠出いただきます（標準賞与</a:t>
            </a:r>
            <a:r>
              <a:rPr lang="en-US" altLang="ja-JP" sz="1100" dirty="0">
                <a:solidFill>
                  <a:prstClr val="black"/>
                </a:solidFill>
                <a:latin typeface="BIZ UDPGothic" panose="020B0400000000000000" pitchFamily="34" charset="-128"/>
                <a:ea typeface="BIZ UDPGothic" panose="020B0400000000000000" pitchFamily="34" charset="-128"/>
              </a:rPr>
              <a:t>×</a:t>
            </a:r>
            <a:r>
              <a:rPr lang="ja-JP" altLang="en-US" sz="1100" dirty="0">
                <a:solidFill>
                  <a:prstClr val="black"/>
                </a:solidFill>
                <a:latin typeface="BIZ UDPGothic" panose="020B0400000000000000" pitchFamily="34" charset="-128"/>
                <a:ea typeface="BIZ UDPGothic" panose="020B0400000000000000" pitchFamily="34" charset="-128"/>
              </a:rPr>
              <a:t>支援金率）。</a:t>
            </a:r>
          </a:p>
        </p:txBody>
      </p:sp>
      <p:sp>
        <p:nvSpPr>
          <p:cNvPr id="14" name="テキスト ボックス 13">
            <a:extLst>
              <a:ext uri="{FF2B5EF4-FFF2-40B4-BE49-F238E27FC236}">
                <a16:creationId xmlns:a16="http://schemas.microsoft.com/office/drawing/2014/main" id="{4FB11394-D918-89C8-8EA1-C18E8D780FE7}"/>
              </a:ext>
            </a:extLst>
          </p:cNvPr>
          <p:cNvSpPr txBox="1"/>
          <p:nvPr/>
        </p:nvSpPr>
        <p:spPr>
          <a:xfrm>
            <a:off x="396485" y="774152"/>
            <a:ext cx="6085987" cy="225062"/>
          </a:xfrm>
          <a:prstGeom prst="rect">
            <a:avLst/>
          </a:prstGeom>
          <a:noFill/>
        </p:spPr>
        <p:txBody>
          <a:bodyPr wrap="square" lIns="0" tIns="0" rIns="0" bIns="0">
            <a:spAutoFit/>
          </a:bodyPr>
          <a:lstStyle/>
          <a:p>
            <a:pPr hangingPunct="0">
              <a:lnSpc>
                <a:spcPct val="114000"/>
              </a:lnSpc>
            </a:pPr>
            <a:r>
              <a:rPr lang="ja-JP" altLang="en-US" sz="1500" b="1" dirty="0">
                <a:solidFill>
                  <a:schemeClr val="accent5">
                    <a:lumMod val="75000"/>
                  </a:schemeClr>
                </a:solidFill>
                <a:latin typeface="BIZ UDPGothic" panose="020B0400000000000000" pitchFamily="34" charset="-128"/>
                <a:ea typeface="BIZ UDPGothic" panose="020B0400000000000000" pitchFamily="34" charset="-128"/>
              </a:rPr>
              <a:t>令和</a:t>
            </a:r>
            <a:r>
              <a:rPr lang="en-US" altLang="ja-JP" sz="1500" b="1" dirty="0">
                <a:solidFill>
                  <a:schemeClr val="accent5">
                    <a:lumMod val="75000"/>
                  </a:schemeClr>
                </a:solidFill>
                <a:latin typeface="BIZ UDPGothic" panose="020B0400000000000000" pitchFamily="34" charset="-128"/>
                <a:ea typeface="BIZ UDPGothic" panose="020B0400000000000000" pitchFamily="34" charset="-128"/>
              </a:rPr>
              <a:t>8</a:t>
            </a:r>
            <a:r>
              <a:rPr lang="ja-JP" altLang="en-US" sz="1500" b="1" dirty="0">
                <a:solidFill>
                  <a:schemeClr val="accent5">
                    <a:lumMod val="75000"/>
                  </a:schemeClr>
                </a:solidFill>
                <a:latin typeface="BIZ UDPGothic" panose="020B0400000000000000" pitchFamily="34" charset="-128"/>
                <a:ea typeface="BIZ UDPGothic" panose="020B0400000000000000" pitchFamily="34" charset="-128"/>
              </a:rPr>
              <a:t>年</a:t>
            </a:r>
            <a:r>
              <a:rPr lang="en-US" altLang="ja-JP" sz="1500" b="1" dirty="0">
                <a:solidFill>
                  <a:schemeClr val="accent5">
                    <a:lumMod val="75000"/>
                  </a:schemeClr>
                </a:solidFill>
                <a:latin typeface="BIZ UDPGothic" panose="020B0400000000000000" pitchFamily="34" charset="-128"/>
                <a:ea typeface="BIZ UDPGothic" panose="020B0400000000000000" pitchFamily="34" charset="-128"/>
              </a:rPr>
              <a:t>4</a:t>
            </a:r>
            <a:r>
              <a:rPr lang="ja-JP" altLang="en-US" sz="1500" b="1" dirty="0">
                <a:solidFill>
                  <a:schemeClr val="accent5">
                    <a:lumMod val="75000"/>
                  </a:schemeClr>
                </a:solidFill>
                <a:latin typeface="BIZ UDPGothic" panose="020B0400000000000000" pitchFamily="34" charset="-128"/>
                <a:ea typeface="BIZ UDPGothic" panose="020B0400000000000000" pitchFamily="34" charset="-128"/>
              </a:rPr>
              <a:t>月保険料（</a:t>
            </a:r>
            <a:r>
              <a:rPr lang="en-US" altLang="ja-JP" sz="1500" b="1" dirty="0">
                <a:solidFill>
                  <a:schemeClr val="accent5">
                    <a:lumMod val="75000"/>
                  </a:schemeClr>
                </a:solidFill>
                <a:latin typeface="BIZ UDPGothic" panose="020B0400000000000000" pitchFamily="34" charset="-128"/>
                <a:ea typeface="BIZ UDPGothic" panose="020B0400000000000000" pitchFamily="34" charset="-128"/>
              </a:rPr>
              <a:t>5</a:t>
            </a:r>
            <a:r>
              <a:rPr lang="ja-JP" altLang="en-US" sz="1500" b="1" dirty="0">
                <a:solidFill>
                  <a:schemeClr val="accent5">
                    <a:lumMod val="75000"/>
                  </a:schemeClr>
                </a:solidFill>
                <a:latin typeface="BIZ UDPGothic" panose="020B0400000000000000" pitchFamily="34" charset="-128"/>
                <a:ea typeface="BIZ UDPGothic" panose="020B0400000000000000" pitchFamily="34" charset="-128"/>
              </a:rPr>
              <a:t>月に給与天引き）より支援金を拠出いただきます</a:t>
            </a:r>
            <a:r>
              <a:rPr lang="ja-JP" altLang="en-US" sz="1500" b="1" dirty="0">
                <a:solidFill>
                  <a:srgbClr val="31859C"/>
                </a:solidFill>
                <a:latin typeface="BIZ UDPGothic" panose="020B0400000000000000" pitchFamily="34" charset="-128"/>
                <a:ea typeface="BIZ UDPGothic" panose="020B0400000000000000" pitchFamily="34" charset="-128"/>
              </a:rPr>
              <a:t>。</a:t>
            </a:r>
            <a:endParaRPr lang="en-US" altLang="ja-JP" sz="1500" b="1" dirty="0">
              <a:solidFill>
                <a:srgbClr val="31859C"/>
              </a:solidFill>
              <a:latin typeface="BIZ UDPGothic" panose="020B0400000000000000" pitchFamily="34" charset="-128"/>
              <a:ea typeface="BIZ UDPGothic" panose="020B0400000000000000" pitchFamily="34" charset="-128"/>
            </a:endParaRPr>
          </a:p>
        </p:txBody>
      </p:sp>
      <p:sp>
        <p:nvSpPr>
          <p:cNvPr id="42" name="テキスト ボックス 41">
            <a:extLst>
              <a:ext uri="{FF2B5EF4-FFF2-40B4-BE49-F238E27FC236}">
                <a16:creationId xmlns:a16="http://schemas.microsoft.com/office/drawing/2014/main" id="{0A3B9837-6490-D7F2-700E-BF33EA120E0B}"/>
              </a:ext>
            </a:extLst>
          </p:cNvPr>
          <p:cNvSpPr txBox="1"/>
          <p:nvPr/>
        </p:nvSpPr>
        <p:spPr>
          <a:xfrm>
            <a:off x="583904" y="1038524"/>
            <a:ext cx="4783980" cy="165110"/>
          </a:xfrm>
          <a:prstGeom prst="rect">
            <a:avLst/>
          </a:prstGeom>
          <a:noFill/>
        </p:spPr>
        <p:txBody>
          <a:bodyPr wrap="square" lIns="0" tIns="0" rIns="0" bIns="0">
            <a:spAutoFit/>
          </a:bodyPr>
          <a:lstStyle/>
          <a:p>
            <a:pPr lvl="0" algn="just" hangingPunct="0">
              <a:lnSpc>
                <a:spcPct val="114000"/>
              </a:lnSpc>
              <a:defRPr/>
            </a:pPr>
            <a:r>
              <a:rPr lang="en-US" altLang="ja-JP" sz="1100" dirty="0">
                <a:solidFill>
                  <a:prstClr val="black"/>
                </a:solidFill>
                <a:latin typeface="BIZ UDPGothic" panose="020B0400000000000000" pitchFamily="34" charset="-128"/>
                <a:ea typeface="BIZ UDPGothic" panose="020B0400000000000000" pitchFamily="34" charset="-128"/>
              </a:rPr>
              <a:t>※</a:t>
            </a:r>
            <a:r>
              <a:rPr lang="ja-JP" altLang="en-US" sz="1100" dirty="0">
                <a:solidFill>
                  <a:prstClr val="black"/>
                </a:solidFill>
                <a:latin typeface="BIZ UDPGothic" panose="020B0400000000000000" pitchFamily="34" charset="-128"/>
                <a:ea typeface="BIZ UDPGothic" panose="020B0400000000000000" pitchFamily="34" charset="-128"/>
              </a:rPr>
              <a:t>　</a:t>
            </a:r>
            <a:r>
              <a:rPr lang="ja-JP" altLang="en-US" sz="1100">
                <a:solidFill>
                  <a:prstClr val="black"/>
                </a:solidFill>
                <a:latin typeface="BIZ UDPGothic" panose="020B0400000000000000" pitchFamily="34" charset="-128"/>
                <a:ea typeface="BIZ UDPGothic" panose="020B0400000000000000" pitchFamily="34" charset="-128"/>
              </a:rPr>
              <a:t>医療保険の</a:t>
            </a:r>
            <a:r>
              <a:rPr lang="ja-JP" altLang="en-US" sz="1100" dirty="0">
                <a:solidFill>
                  <a:prstClr val="black"/>
                </a:solidFill>
                <a:latin typeface="BIZ UDPGothic" panose="020B0400000000000000" pitchFamily="34" charset="-128"/>
                <a:ea typeface="BIZ UDPGothic" panose="020B0400000000000000" pitchFamily="34" charset="-128"/>
              </a:rPr>
              <a:t>保険料とあわせて徴収します。</a:t>
            </a:r>
            <a:endParaRPr lang="en-US" altLang="ja-JP" sz="1100" dirty="0">
              <a:solidFill>
                <a:prstClr val="black"/>
              </a:solidFill>
              <a:latin typeface="BIZ UDPGothic" panose="020B0400000000000000" pitchFamily="34" charset="-128"/>
              <a:ea typeface="BIZ UDPGothic" panose="020B0400000000000000" pitchFamily="34" charset="-128"/>
            </a:endParaRPr>
          </a:p>
        </p:txBody>
      </p:sp>
      <p:sp>
        <p:nvSpPr>
          <p:cNvPr id="51" name="テキスト ボックス 50">
            <a:extLst>
              <a:ext uri="{FF2B5EF4-FFF2-40B4-BE49-F238E27FC236}">
                <a16:creationId xmlns:a16="http://schemas.microsoft.com/office/drawing/2014/main" id="{19F07918-FC9D-31B8-F4E9-89F955F760D5}"/>
              </a:ext>
            </a:extLst>
          </p:cNvPr>
          <p:cNvSpPr txBox="1"/>
          <p:nvPr/>
        </p:nvSpPr>
        <p:spPr>
          <a:xfrm>
            <a:off x="396486" y="1288882"/>
            <a:ext cx="6666802" cy="225062"/>
          </a:xfrm>
          <a:prstGeom prst="rect">
            <a:avLst/>
          </a:prstGeom>
          <a:noFill/>
        </p:spPr>
        <p:txBody>
          <a:bodyPr wrap="square" lIns="0" tIns="0" rIns="0" bIns="0">
            <a:spAutoFit/>
          </a:bodyPr>
          <a:lstStyle/>
          <a:p>
            <a:pPr hangingPunct="0">
              <a:lnSpc>
                <a:spcPct val="114000"/>
              </a:lnSpc>
            </a:pPr>
            <a:r>
              <a:rPr lang="ja-JP" altLang="en-US" sz="1500" b="1" dirty="0">
                <a:solidFill>
                  <a:schemeClr val="accent5">
                    <a:lumMod val="75000"/>
                  </a:schemeClr>
                </a:solidFill>
                <a:latin typeface="BIZ UDPGothic" panose="020B0400000000000000" pitchFamily="34" charset="-128"/>
                <a:ea typeface="BIZ UDPGothic" panose="020B0400000000000000" pitchFamily="34" charset="-128"/>
              </a:rPr>
              <a:t>子ども・子育て支援金に係る保険料率</a:t>
            </a:r>
            <a:r>
              <a:rPr lang="ja-JP" altLang="en-US" sz="1500" b="1" dirty="0">
                <a:solidFill>
                  <a:srgbClr val="31859C"/>
                </a:solidFill>
                <a:latin typeface="BIZ UDPGothic" panose="020B0400000000000000" pitchFamily="34" charset="-128"/>
                <a:ea typeface="BIZ UDPGothic" panose="020B0400000000000000" pitchFamily="34" charset="-128"/>
              </a:rPr>
              <a:t>（支援金率）</a:t>
            </a:r>
            <a:r>
              <a:rPr lang="ja-JP" altLang="en-US" sz="1500" b="1" dirty="0">
                <a:solidFill>
                  <a:schemeClr val="accent5">
                    <a:lumMod val="75000"/>
                  </a:schemeClr>
                </a:solidFill>
                <a:latin typeface="BIZ UDPGothic" panose="020B0400000000000000" pitchFamily="34" charset="-128"/>
                <a:ea typeface="BIZ UDPGothic" panose="020B0400000000000000" pitchFamily="34" charset="-128"/>
              </a:rPr>
              <a:t>は</a:t>
            </a:r>
            <a:r>
              <a:rPr lang="en-US" altLang="ja-JP" sz="1500" b="1" dirty="0">
                <a:solidFill>
                  <a:schemeClr val="accent5">
                    <a:lumMod val="75000"/>
                  </a:schemeClr>
                </a:solidFill>
                <a:latin typeface="BIZ UDPGothic" panose="020B0400000000000000" pitchFamily="34" charset="-128"/>
                <a:ea typeface="BIZ UDPGothic" panose="020B0400000000000000" pitchFamily="34" charset="-128"/>
              </a:rPr>
              <a:t>0</a:t>
            </a:r>
            <a:r>
              <a:rPr lang="ja-JP" altLang="en-US" sz="1500" b="1" dirty="0">
                <a:solidFill>
                  <a:schemeClr val="accent5">
                    <a:lumMod val="75000"/>
                  </a:schemeClr>
                </a:solidFill>
                <a:latin typeface="BIZ UDPGothic" panose="020B0400000000000000" pitchFamily="34" charset="-128"/>
                <a:ea typeface="BIZ UDPGothic" panose="020B0400000000000000" pitchFamily="34" charset="-128"/>
              </a:rPr>
              <a:t>．</a:t>
            </a:r>
            <a:r>
              <a:rPr lang="en-US" altLang="ja-JP" sz="1500" b="1" dirty="0">
                <a:solidFill>
                  <a:schemeClr val="accent5">
                    <a:lumMod val="75000"/>
                  </a:schemeClr>
                </a:solidFill>
                <a:latin typeface="BIZ UDPGothic" panose="020B0400000000000000" pitchFamily="34" charset="-128"/>
                <a:ea typeface="BIZ UDPGothic" panose="020B0400000000000000" pitchFamily="34" charset="-128"/>
              </a:rPr>
              <a:t>23</a:t>
            </a:r>
            <a:r>
              <a:rPr lang="ja-JP" altLang="en-US" sz="1500" b="1" dirty="0">
                <a:solidFill>
                  <a:schemeClr val="accent5">
                    <a:lumMod val="75000"/>
                  </a:schemeClr>
                </a:solidFill>
                <a:latin typeface="BIZ UDPGothic" panose="020B0400000000000000" pitchFamily="34" charset="-128"/>
                <a:ea typeface="BIZ UDPGothic" panose="020B0400000000000000" pitchFamily="34" charset="-128"/>
              </a:rPr>
              <a:t>％です。</a:t>
            </a:r>
            <a:endParaRPr lang="en-US" altLang="ja-JP" sz="1500" b="1" dirty="0">
              <a:solidFill>
                <a:schemeClr val="accent5">
                  <a:lumMod val="75000"/>
                </a:schemeClr>
              </a:solidFill>
              <a:latin typeface="BIZ UDPGothic" panose="020B0400000000000000" pitchFamily="34" charset="-128"/>
              <a:ea typeface="BIZ UDPGothic" panose="020B0400000000000000" pitchFamily="34" charset="-128"/>
            </a:endParaRPr>
          </a:p>
        </p:txBody>
      </p:sp>
      <p:grpSp>
        <p:nvGrpSpPr>
          <p:cNvPr id="152" name="グループ化 151">
            <a:extLst>
              <a:ext uri="{FF2B5EF4-FFF2-40B4-BE49-F238E27FC236}">
                <a16:creationId xmlns:a16="http://schemas.microsoft.com/office/drawing/2014/main" id="{EC7A319F-F699-F774-6630-0A28A8F817AF}"/>
              </a:ext>
            </a:extLst>
          </p:cNvPr>
          <p:cNvGrpSpPr/>
          <p:nvPr/>
        </p:nvGrpSpPr>
        <p:grpSpPr>
          <a:xfrm>
            <a:off x="349016" y="7700711"/>
            <a:ext cx="3299680" cy="278089"/>
            <a:chOff x="285102" y="6346008"/>
            <a:chExt cx="3299680" cy="278089"/>
          </a:xfrm>
        </p:grpSpPr>
        <p:sp>
          <p:nvSpPr>
            <p:cNvPr id="153" name="四角形: 角を丸くする 152">
              <a:extLst>
                <a:ext uri="{FF2B5EF4-FFF2-40B4-BE49-F238E27FC236}">
                  <a16:creationId xmlns:a16="http://schemas.microsoft.com/office/drawing/2014/main" id="{68892DD7-D03A-E1C0-1E4D-5FA908730401}"/>
                </a:ext>
              </a:extLst>
            </p:cNvPr>
            <p:cNvSpPr/>
            <p:nvPr/>
          </p:nvSpPr>
          <p:spPr>
            <a:xfrm>
              <a:off x="285102" y="6346008"/>
              <a:ext cx="3299680" cy="278089"/>
            </a:xfrm>
            <a:prstGeom prst="roundRect">
              <a:avLst>
                <a:gd name="adj" fmla="val 5000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4" name="テキスト ボックス 153">
              <a:extLst>
                <a:ext uri="{FF2B5EF4-FFF2-40B4-BE49-F238E27FC236}">
                  <a16:creationId xmlns:a16="http://schemas.microsoft.com/office/drawing/2014/main" id="{7310EFBC-FF99-E9CB-DDE3-7D448465B135}"/>
                </a:ext>
              </a:extLst>
            </p:cNvPr>
            <p:cNvSpPr txBox="1"/>
            <p:nvPr/>
          </p:nvSpPr>
          <p:spPr>
            <a:xfrm>
              <a:off x="481249" y="6373635"/>
              <a:ext cx="2825627" cy="225062"/>
            </a:xfrm>
            <a:prstGeom prst="rect">
              <a:avLst/>
            </a:prstGeom>
            <a:noFill/>
            <a:ln>
              <a:noFill/>
            </a:ln>
          </p:spPr>
          <p:txBody>
            <a:bodyPr wrap="square" lIns="0" tIns="0" rIns="0" bIns="0" rtlCol="0">
              <a:spAutoFit/>
            </a:bodyPr>
            <a:lstStyle/>
            <a:p>
              <a:pPr algn="ctr" hangingPunct="0">
                <a:lnSpc>
                  <a:spcPct val="114000"/>
                </a:lnSpc>
              </a:pPr>
              <a:r>
                <a:rPr lang="ja-JP" altLang="en-US" sz="1500" b="1" dirty="0">
                  <a:solidFill>
                    <a:schemeClr val="bg1"/>
                  </a:solidFill>
                  <a:latin typeface="BIZ UDPGothic" panose="020B0400000000000000" pitchFamily="34" charset="-128"/>
                  <a:ea typeface="BIZ UDPGothic" panose="020B0400000000000000" pitchFamily="34" charset="-128"/>
                </a:rPr>
                <a:t>支援金の徴収の流れ</a:t>
              </a:r>
            </a:p>
          </p:txBody>
        </p:sp>
      </p:grpSp>
      <p:sp>
        <p:nvSpPr>
          <p:cNvPr id="16" name="正方形/長方形 15">
            <a:extLst>
              <a:ext uri="{FF2B5EF4-FFF2-40B4-BE49-F238E27FC236}">
                <a16:creationId xmlns:a16="http://schemas.microsoft.com/office/drawing/2014/main" id="{F3045D0B-990A-AF07-34C4-CA8F7E23228C}"/>
              </a:ext>
            </a:extLst>
          </p:cNvPr>
          <p:cNvSpPr/>
          <p:nvPr/>
        </p:nvSpPr>
        <p:spPr>
          <a:xfrm>
            <a:off x="318122" y="8150965"/>
            <a:ext cx="511786" cy="511786"/>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42" name="グループ化 241">
            <a:extLst>
              <a:ext uri="{FF2B5EF4-FFF2-40B4-BE49-F238E27FC236}">
                <a16:creationId xmlns:a16="http://schemas.microsoft.com/office/drawing/2014/main" id="{DBEDD5CB-52E5-1DF3-B867-26958B7C324A}"/>
              </a:ext>
            </a:extLst>
          </p:cNvPr>
          <p:cNvGrpSpPr/>
          <p:nvPr/>
        </p:nvGrpSpPr>
        <p:grpSpPr>
          <a:xfrm>
            <a:off x="868042" y="8201508"/>
            <a:ext cx="720000" cy="410700"/>
            <a:chOff x="926098" y="8201508"/>
            <a:chExt cx="720000" cy="410700"/>
          </a:xfrm>
        </p:grpSpPr>
        <p:cxnSp>
          <p:nvCxnSpPr>
            <p:cNvPr id="22" name="直線矢印コネクタ 21">
              <a:extLst>
                <a:ext uri="{FF2B5EF4-FFF2-40B4-BE49-F238E27FC236}">
                  <a16:creationId xmlns:a16="http://schemas.microsoft.com/office/drawing/2014/main" id="{3E94D550-E35E-F74F-96C0-7B7A9016452B}"/>
                </a:ext>
              </a:extLst>
            </p:cNvPr>
            <p:cNvCxnSpPr>
              <a:cxnSpLocks/>
            </p:cNvCxnSpPr>
            <p:nvPr/>
          </p:nvCxnSpPr>
          <p:spPr>
            <a:xfrm>
              <a:off x="926098" y="8201508"/>
              <a:ext cx="720000" cy="0"/>
            </a:xfrm>
            <a:prstGeom prst="straightConnector1">
              <a:avLst/>
            </a:prstGeom>
            <a:ln>
              <a:solidFill>
                <a:schemeClr val="accent6">
                  <a:lumMod val="5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224" name="楕円 223">
              <a:extLst>
                <a:ext uri="{FF2B5EF4-FFF2-40B4-BE49-F238E27FC236}">
                  <a16:creationId xmlns:a16="http://schemas.microsoft.com/office/drawing/2014/main" id="{71D200D3-0397-98CD-D084-0A0024040D88}"/>
                </a:ext>
              </a:extLst>
            </p:cNvPr>
            <p:cNvSpPr/>
            <p:nvPr/>
          </p:nvSpPr>
          <p:spPr>
            <a:xfrm>
              <a:off x="1123627" y="8226802"/>
              <a:ext cx="360112" cy="360112"/>
            </a:xfrm>
            <a:prstGeom prst="ellipse">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25" name="直線矢印コネクタ 224">
              <a:extLst>
                <a:ext uri="{FF2B5EF4-FFF2-40B4-BE49-F238E27FC236}">
                  <a16:creationId xmlns:a16="http://schemas.microsoft.com/office/drawing/2014/main" id="{CA67465E-D368-9649-5ECB-B28D9D17749E}"/>
                </a:ext>
              </a:extLst>
            </p:cNvPr>
            <p:cNvCxnSpPr>
              <a:cxnSpLocks/>
            </p:cNvCxnSpPr>
            <p:nvPr/>
          </p:nvCxnSpPr>
          <p:spPr>
            <a:xfrm flipH="1">
              <a:off x="926098" y="8612208"/>
              <a:ext cx="720000" cy="0"/>
            </a:xfrm>
            <a:prstGeom prst="straightConnector1">
              <a:avLst/>
            </a:prstGeom>
            <a:ln>
              <a:solidFill>
                <a:schemeClr val="accent6">
                  <a:lumMod val="50000"/>
                </a:schemeClr>
              </a:solidFill>
              <a:tailEnd type="triangle"/>
            </a:ln>
          </p:spPr>
          <p:style>
            <a:lnRef idx="2">
              <a:schemeClr val="accent1"/>
            </a:lnRef>
            <a:fillRef idx="0">
              <a:schemeClr val="accent1"/>
            </a:fillRef>
            <a:effectRef idx="1">
              <a:schemeClr val="accent1"/>
            </a:effectRef>
            <a:fontRef idx="minor">
              <a:schemeClr val="tx1"/>
            </a:fontRef>
          </p:style>
        </p:cxnSp>
      </p:grpSp>
      <p:sp>
        <p:nvSpPr>
          <p:cNvPr id="231" name="正方形/長方形 230">
            <a:extLst>
              <a:ext uri="{FF2B5EF4-FFF2-40B4-BE49-F238E27FC236}">
                <a16:creationId xmlns:a16="http://schemas.microsoft.com/office/drawing/2014/main" id="{430F4C30-F9A2-8E92-5D5F-F7D47C8D9E51}"/>
              </a:ext>
            </a:extLst>
          </p:cNvPr>
          <p:cNvSpPr/>
          <p:nvPr/>
        </p:nvSpPr>
        <p:spPr>
          <a:xfrm>
            <a:off x="1641102" y="8150965"/>
            <a:ext cx="511786" cy="511786"/>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41" name="グループ化 240">
            <a:extLst>
              <a:ext uri="{FF2B5EF4-FFF2-40B4-BE49-F238E27FC236}">
                <a16:creationId xmlns:a16="http://schemas.microsoft.com/office/drawing/2014/main" id="{26A5A776-4F01-FBF0-CC82-EAFB8C90DBA8}"/>
              </a:ext>
            </a:extLst>
          </p:cNvPr>
          <p:cNvGrpSpPr/>
          <p:nvPr/>
        </p:nvGrpSpPr>
        <p:grpSpPr>
          <a:xfrm>
            <a:off x="2242054" y="8201508"/>
            <a:ext cx="720000" cy="410700"/>
            <a:chOff x="2300110" y="8201508"/>
            <a:chExt cx="720000" cy="410700"/>
          </a:xfrm>
        </p:grpSpPr>
        <p:cxnSp>
          <p:nvCxnSpPr>
            <p:cNvPr id="234" name="直線矢印コネクタ 233">
              <a:extLst>
                <a:ext uri="{FF2B5EF4-FFF2-40B4-BE49-F238E27FC236}">
                  <a16:creationId xmlns:a16="http://schemas.microsoft.com/office/drawing/2014/main" id="{CCBFD070-9866-FE1E-EB40-0C51CD5C731D}"/>
                </a:ext>
              </a:extLst>
            </p:cNvPr>
            <p:cNvCxnSpPr>
              <a:cxnSpLocks/>
            </p:cNvCxnSpPr>
            <p:nvPr/>
          </p:nvCxnSpPr>
          <p:spPr>
            <a:xfrm>
              <a:off x="2300110" y="8201508"/>
              <a:ext cx="720000" cy="0"/>
            </a:xfrm>
            <a:prstGeom prst="straightConnector1">
              <a:avLst/>
            </a:prstGeom>
            <a:ln>
              <a:solidFill>
                <a:schemeClr val="accent6">
                  <a:lumMod val="5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235" name="楕円 234">
              <a:extLst>
                <a:ext uri="{FF2B5EF4-FFF2-40B4-BE49-F238E27FC236}">
                  <a16:creationId xmlns:a16="http://schemas.microsoft.com/office/drawing/2014/main" id="{9A777610-4EB5-BA45-8EE0-287E47871425}"/>
                </a:ext>
              </a:extLst>
            </p:cNvPr>
            <p:cNvSpPr/>
            <p:nvPr/>
          </p:nvSpPr>
          <p:spPr>
            <a:xfrm>
              <a:off x="2497639" y="8226802"/>
              <a:ext cx="360112" cy="360112"/>
            </a:xfrm>
            <a:prstGeom prst="ellipse">
              <a:avLst/>
            </a:prstGeom>
            <a:solidFill>
              <a:srgbClr val="FFE6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36" name="直線矢印コネクタ 235">
              <a:extLst>
                <a:ext uri="{FF2B5EF4-FFF2-40B4-BE49-F238E27FC236}">
                  <a16:creationId xmlns:a16="http://schemas.microsoft.com/office/drawing/2014/main" id="{660B9FA7-7AD4-BAC6-DE0D-27C76499AAB7}"/>
                </a:ext>
              </a:extLst>
            </p:cNvPr>
            <p:cNvCxnSpPr>
              <a:cxnSpLocks/>
            </p:cNvCxnSpPr>
            <p:nvPr/>
          </p:nvCxnSpPr>
          <p:spPr>
            <a:xfrm flipH="1">
              <a:off x="2300110" y="8612208"/>
              <a:ext cx="720000" cy="0"/>
            </a:xfrm>
            <a:prstGeom prst="straightConnector1">
              <a:avLst/>
            </a:prstGeom>
            <a:ln>
              <a:solidFill>
                <a:schemeClr val="accent6">
                  <a:lumMod val="50000"/>
                </a:schemeClr>
              </a:solidFill>
              <a:tailEnd type="triangle"/>
            </a:ln>
          </p:spPr>
          <p:style>
            <a:lnRef idx="2">
              <a:schemeClr val="accent1"/>
            </a:lnRef>
            <a:fillRef idx="0">
              <a:schemeClr val="accent1"/>
            </a:fillRef>
            <a:effectRef idx="1">
              <a:schemeClr val="accent1"/>
            </a:effectRef>
            <a:fontRef idx="minor">
              <a:schemeClr val="tx1"/>
            </a:fontRef>
          </p:style>
        </p:cxnSp>
      </p:grpSp>
      <p:sp>
        <p:nvSpPr>
          <p:cNvPr id="238" name="テキスト ボックス 237">
            <a:extLst>
              <a:ext uri="{FF2B5EF4-FFF2-40B4-BE49-F238E27FC236}">
                <a16:creationId xmlns:a16="http://schemas.microsoft.com/office/drawing/2014/main" id="{07AA99BD-4462-31E1-14FE-D9898BFB2468}"/>
              </a:ext>
            </a:extLst>
          </p:cNvPr>
          <p:cNvSpPr txBox="1"/>
          <p:nvPr/>
        </p:nvSpPr>
        <p:spPr>
          <a:xfrm>
            <a:off x="381067" y="8248562"/>
            <a:ext cx="384721" cy="307777"/>
          </a:xfrm>
          <a:prstGeom prst="rect">
            <a:avLst/>
          </a:prstGeom>
          <a:noFill/>
        </p:spPr>
        <p:txBody>
          <a:bodyPr wrap="none" lIns="0" tIns="0" rIns="0" bIns="0" rtlCol="0">
            <a:spAutoFit/>
          </a:bodyPr>
          <a:lstStyle/>
          <a:p>
            <a:pPr algn="ctr"/>
            <a:r>
              <a:rPr kumimoji="1" lang="ja-JP" altLang="en-US" sz="1400" b="1" dirty="0">
                <a:latin typeface="BIZ UDPゴシック" panose="020B0400000000000000" pitchFamily="50" charset="-128"/>
                <a:ea typeface="BIZ UDPゴシック" panose="020B0400000000000000" pitchFamily="50" charset="-128"/>
              </a:rPr>
              <a:t>国</a:t>
            </a:r>
            <a:endParaRPr kumimoji="1" lang="en-US" altLang="ja-JP" sz="1400" b="1" dirty="0">
              <a:latin typeface="BIZ UDPゴシック" panose="020B0400000000000000" pitchFamily="50" charset="-128"/>
              <a:ea typeface="BIZ UDPゴシック" panose="020B0400000000000000" pitchFamily="50" charset="-128"/>
            </a:endParaRPr>
          </a:p>
          <a:p>
            <a:pPr algn="ctr"/>
            <a:r>
              <a:rPr kumimoji="1" lang="en-US" altLang="ja-JP" sz="600" b="1" dirty="0">
                <a:latin typeface="BIZ UDPゴシック" panose="020B0400000000000000" pitchFamily="50" charset="-128"/>
                <a:ea typeface="BIZ UDPゴシック" panose="020B0400000000000000" pitchFamily="50" charset="-128"/>
              </a:rPr>
              <a:t>(</a:t>
            </a:r>
            <a:r>
              <a:rPr kumimoji="1" lang="ja-JP" altLang="en-US" sz="600" b="1" dirty="0">
                <a:latin typeface="BIZ UDPゴシック" panose="020B0400000000000000" pitchFamily="50" charset="-128"/>
                <a:ea typeface="BIZ UDPゴシック" panose="020B0400000000000000" pitchFamily="50" charset="-128"/>
              </a:rPr>
              <a:t>支払基金）</a:t>
            </a:r>
          </a:p>
        </p:txBody>
      </p:sp>
      <p:sp>
        <p:nvSpPr>
          <p:cNvPr id="240" name="テキスト ボックス 239">
            <a:extLst>
              <a:ext uri="{FF2B5EF4-FFF2-40B4-BE49-F238E27FC236}">
                <a16:creationId xmlns:a16="http://schemas.microsoft.com/office/drawing/2014/main" id="{3BA7634C-85E3-94FD-AA25-B70584CB5EFE}"/>
              </a:ext>
            </a:extLst>
          </p:cNvPr>
          <p:cNvSpPr txBox="1"/>
          <p:nvPr/>
        </p:nvSpPr>
        <p:spPr>
          <a:xfrm>
            <a:off x="1106313" y="8283969"/>
            <a:ext cx="269304" cy="215444"/>
          </a:xfrm>
          <a:prstGeom prst="rect">
            <a:avLst/>
          </a:prstGeom>
          <a:noFill/>
        </p:spPr>
        <p:txBody>
          <a:bodyPr wrap="none" lIns="0" tIns="0" rIns="0" bIns="0" rtlCol="0">
            <a:spAutoFit/>
          </a:bodyPr>
          <a:lstStyle/>
          <a:p>
            <a:pPr algn="ctr"/>
            <a:r>
              <a:rPr kumimoji="1" lang="ja-JP" altLang="en-US" sz="700" b="1" dirty="0">
                <a:latin typeface="BIZ UDPゴシック" panose="020B0400000000000000" pitchFamily="50" charset="-128"/>
                <a:ea typeface="BIZ UDPゴシック" panose="020B0400000000000000" pitchFamily="50" charset="-128"/>
              </a:rPr>
              <a:t>支援</a:t>
            </a:r>
            <a:endParaRPr kumimoji="1" lang="en-US" altLang="ja-JP" sz="700" b="1" dirty="0">
              <a:latin typeface="BIZ UDPゴシック" panose="020B0400000000000000" pitchFamily="50" charset="-128"/>
              <a:ea typeface="BIZ UDPゴシック" panose="020B0400000000000000" pitchFamily="50" charset="-128"/>
            </a:endParaRPr>
          </a:p>
          <a:p>
            <a:pPr algn="ctr"/>
            <a:r>
              <a:rPr kumimoji="1" lang="ja-JP" altLang="en-US" sz="700" b="1" dirty="0">
                <a:latin typeface="BIZ UDPゴシック" panose="020B0400000000000000" pitchFamily="50" charset="-128"/>
                <a:ea typeface="BIZ UDPゴシック" panose="020B0400000000000000" pitchFamily="50" charset="-128"/>
              </a:rPr>
              <a:t>納付金</a:t>
            </a:r>
          </a:p>
        </p:txBody>
      </p:sp>
      <p:sp>
        <p:nvSpPr>
          <p:cNvPr id="243" name="テキスト ボックス 242">
            <a:extLst>
              <a:ext uri="{FF2B5EF4-FFF2-40B4-BE49-F238E27FC236}">
                <a16:creationId xmlns:a16="http://schemas.microsoft.com/office/drawing/2014/main" id="{33679F80-51E7-1DC6-9C5F-3918FAD95445}"/>
              </a:ext>
            </a:extLst>
          </p:cNvPr>
          <p:cNvSpPr txBox="1"/>
          <p:nvPr/>
        </p:nvSpPr>
        <p:spPr>
          <a:xfrm>
            <a:off x="2482621" y="8349134"/>
            <a:ext cx="269304" cy="107722"/>
          </a:xfrm>
          <a:prstGeom prst="rect">
            <a:avLst/>
          </a:prstGeom>
          <a:noFill/>
        </p:spPr>
        <p:txBody>
          <a:bodyPr wrap="none" lIns="0" tIns="0" rIns="0" bIns="0" rtlCol="0">
            <a:spAutoFit/>
          </a:bodyPr>
          <a:lstStyle/>
          <a:p>
            <a:pPr algn="ctr"/>
            <a:r>
              <a:rPr kumimoji="1" lang="ja-JP" altLang="en-US" sz="700" b="1" dirty="0">
                <a:latin typeface="BIZ UDPゴシック" panose="020B0400000000000000" pitchFamily="50" charset="-128"/>
                <a:ea typeface="BIZ UDPゴシック" panose="020B0400000000000000" pitchFamily="50" charset="-128"/>
              </a:rPr>
              <a:t>支援金</a:t>
            </a:r>
          </a:p>
        </p:txBody>
      </p:sp>
      <p:sp>
        <p:nvSpPr>
          <p:cNvPr id="244" name="テキスト ボックス 243">
            <a:extLst>
              <a:ext uri="{FF2B5EF4-FFF2-40B4-BE49-F238E27FC236}">
                <a16:creationId xmlns:a16="http://schemas.microsoft.com/office/drawing/2014/main" id="{35A879C3-C663-9B1E-A30A-0BA4EC2C4291}"/>
              </a:ext>
            </a:extLst>
          </p:cNvPr>
          <p:cNvSpPr txBox="1"/>
          <p:nvPr/>
        </p:nvSpPr>
        <p:spPr>
          <a:xfrm>
            <a:off x="1714755" y="8273962"/>
            <a:ext cx="346249" cy="276999"/>
          </a:xfrm>
          <a:prstGeom prst="rect">
            <a:avLst/>
          </a:prstGeom>
          <a:noFill/>
        </p:spPr>
        <p:txBody>
          <a:bodyPr wrap="none" lIns="0" tIns="0" rIns="0" bIns="0" rtlCol="0">
            <a:spAutoFit/>
          </a:bodyPr>
          <a:lstStyle/>
          <a:p>
            <a:pPr algn="ctr"/>
            <a:r>
              <a:rPr kumimoji="1" lang="ja-JP" altLang="en-US" sz="900" b="1" dirty="0">
                <a:latin typeface="BIZ UDPゴシック" panose="020B0400000000000000" pitchFamily="50" charset="-128"/>
                <a:ea typeface="BIZ UDPゴシック" panose="020B0400000000000000" pitchFamily="50" charset="-128"/>
              </a:rPr>
              <a:t>医療</a:t>
            </a:r>
            <a:endParaRPr kumimoji="1" lang="en-US" altLang="ja-JP" sz="900" b="1" dirty="0">
              <a:latin typeface="BIZ UDPゴシック" panose="020B0400000000000000" pitchFamily="50" charset="-128"/>
              <a:ea typeface="BIZ UDPゴシック" panose="020B0400000000000000" pitchFamily="50" charset="-128"/>
            </a:endParaRPr>
          </a:p>
          <a:p>
            <a:pPr algn="ctr"/>
            <a:r>
              <a:rPr kumimoji="1" lang="ja-JP" altLang="en-US" sz="900" b="1" dirty="0">
                <a:latin typeface="BIZ UDPゴシック" panose="020B0400000000000000" pitchFamily="50" charset="-128"/>
                <a:ea typeface="BIZ UDPゴシック" panose="020B0400000000000000" pitchFamily="50" charset="-128"/>
              </a:rPr>
              <a:t>保険者</a:t>
            </a:r>
          </a:p>
        </p:txBody>
      </p:sp>
      <p:sp>
        <p:nvSpPr>
          <p:cNvPr id="245" name="テキスト ボックス 244">
            <a:extLst>
              <a:ext uri="{FF2B5EF4-FFF2-40B4-BE49-F238E27FC236}">
                <a16:creationId xmlns:a16="http://schemas.microsoft.com/office/drawing/2014/main" id="{E4B6C17C-7B65-9E5A-93D6-7F98892F05A2}"/>
              </a:ext>
            </a:extLst>
          </p:cNvPr>
          <p:cNvSpPr txBox="1"/>
          <p:nvPr/>
        </p:nvSpPr>
        <p:spPr>
          <a:xfrm>
            <a:off x="3106139" y="8254242"/>
            <a:ext cx="410369" cy="123111"/>
          </a:xfrm>
          <a:prstGeom prst="rect">
            <a:avLst/>
          </a:prstGeom>
          <a:noFill/>
        </p:spPr>
        <p:txBody>
          <a:bodyPr wrap="none" lIns="0" tIns="0" rIns="0" bIns="0" rtlCol="0">
            <a:spAutoFit/>
          </a:bodyPr>
          <a:lstStyle/>
          <a:p>
            <a:pPr algn="ctr"/>
            <a:r>
              <a:rPr kumimoji="1" lang="ja-JP" altLang="en-US" sz="800" b="1" dirty="0">
                <a:latin typeface="BIZ UDPゴシック" panose="020B0400000000000000" pitchFamily="50" charset="-128"/>
                <a:ea typeface="BIZ UDPゴシック" panose="020B0400000000000000" pitchFamily="50" charset="-128"/>
              </a:rPr>
              <a:t>被保険者</a:t>
            </a:r>
          </a:p>
        </p:txBody>
      </p:sp>
      <p:sp>
        <p:nvSpPr>
          <p:cNvPr id="249" name="テキスト ボックス 248">
            <a:extLst>
              <a:ext uri="{FF2B5EF4-FFF2-40B4-BE49-F238E27FC236}">
                <a16:creationId xmlns:a16="http://schemas.microsoft.com/office/drawing/2014/main" id="{D41481AE-20AC-BDD0-9C9B-C07E5265BE87}"/>
              </a:ext>
            </a:extLst>
          </p:cNvPr>
          <p:cNvSpPr txBox="1"/>
          <p:nvPr/>
        </p:nvSpPr>
        <p:spPr>
          <a:xfrm>
            <a:off x="3155798" y="8502105"/>
            <a:ext cx="307777" cy="123111"/>
          </a:xfrm>
          <a:prstGeom prst="rect">
            <a:avLst/>
          </a:prstGeom>
          <a:noFill/>
        </p:spPr>
        <p:txBody>
          <a:bodyPr wrap="none" lIns="0" tIns="0" rIns="0" bIns="0" rtlCol="0">
            <a:spAutoFit/>
          </a:bodyPr>
          <a:lstStyle/>
          <a:p>
            <a:pPr algn="ctr"/>
            <a:r>
              <a:rPr kumimoji="1" lang="ja-JP" altLang="en-US" sz="800" b="1" dirty="0">
                <a:latin typeface="BIZ UDPゴシック" panose="020B0400000000000000" pitchFamily="50" charset="-128"/>
                <a:ea typeface="BIZ UDPゴシック" panose="020B0400000000000000" pitchFamily="50" charset="-128"/>
              </a:rPr>
              <a:t>事業主</a:t>
            </a:r>
          </a:p>
        </p:txBody>
      </p:sp>
      <p:sp>
        <p:nvSpPr>
          <p:cNvPr id="250" name="テキスト ボックス 249">
            <a:extLst>
              <a:ext uri="{FF2B5EF4-FFF2-40B4-BE49-F238E27FC236}">
                <a16:creationId xmlns:a16="http://schemas.microsoft.com/office/drawing/2014/main" id="{3B9F7819-A921-35DF-AC99-971548047867}"/>
              </a:ext>
            </a:extLst>
          </p:cNvPr>
          <p:cNvSpPr txBox="1"/>
          <p:nvPr/>
        </p:nvSpPr>
        <p:spPr>
          <a:xfrm>
            <a:off x="3120690" y="8178070"/>
            <a:ext cx="120225" cy="76944"/>
          </a:xfrm>
          <a:prstGeom prst="rect">
            <a:avLst/>
          </a:prstGeom>
          <a:noFill/>
        </p:spPr>
        <p:txBody>
          <a:bodyPr wrap="none" lIns="0" tIns="0" rIns="0" bIns="0" rtlCol="0">
            <a:spAutoFit/>
          </a:bodyPr>
          <a:lstStyle/>
          <a:p>
            <a:pPr algn="ctr"/>
            <a:r>
              <a:rPr kumimoji="1" lang="en-US" altLang="ja-JP" sz="500" dirty="0">
                <a:latin typeface="BIZ UDPゴシック" panose="020B0400000000000000" pitchFamily="50" charset="-128"/>
                <a:ea typeface="BIZ UDPゴシック" panose="020B0400000000000000" pitchFamily="50" charset="-128"/>
              </a:rPr>
              <a:t>1/2</a:t>
            </a:r>
            <a:endParaRPr kumimoji="1" lang="ja-JP" altLang="en-US" sz="500" dirty="0">
              <a:latin typeface="BIZ UDPゴシック" panose="020B0400000000000000" pitchFamily="50" charset="-128"/>
              <a:ea typeface="BIZ UDPゴシック" panose="020B0400000000000000" pitchFamily="50" charset="-128"/>
            </a:endParaRPr>
          </a:p>
        </p:txBody>
      </p:sp>
      <p:sp>
        <p:nvSpPr>
          <p:cNvPr id="251" name="テキスト ボックス 250">
            <a:extLst>
              <a:ext uri="{FF2B5EF4-FFF2-40B4-BE49-F238E27FC236}">
                <a16:creationId xmlns:a16="http://schemas.microsoft.com/office/drawing/2014/main" id="{096C47F2-CBCF-2D92-F9BE-03CBD13231FD}"/>
              </a:ext>
            </a:extLst>
          </p:cNvPr>
          <p:cNvSpPr txBox="1"/>
          <p:nvPr/>
        </p:nvSpPr>
        <p:spPr>
          <a:xfrm>
            <a:off x="3120690" y="8433340"/>
            <a:ext cx="120225" cy="76944"/>
          </a:xfrm>
          <a:prstGeom prst="rect">
            <a:avLst/>
          </a:prstGeom>
          <a:noFill/>
        </p:spPr>
        <p:txBody>
          <a:bodyPr wrap="none" lIns="0" tIns="0" rIns="0" bIns="0" rtlCol="0">
            <a:spAutoFit/>
          </a:bodyPr>
          <a:lstStyle/>
          <a:p>
            <a:pPr algn="ctr"/>
            <a:r>
              <a:rPr kumimoji="1" lang="en-US" altLang="ja-JP" sz="500" dirty="0">
                <a:latin typeface="BIZ UDPゴシック" panose="020B0400000000000000" pitchFamily="50" charset="-128"/>
                <a:ea typeface="BIZ UDPゴシック" panose="020B0400000000000000" pitchFamily="50" charset="-128"/>
              </a:rPr>
              <a:t>1/2</a:t>
            </a:r>
            <a:endParaRPr kumimoji="1" lang="ja-JP" altLang="en-US" sz="500" dirty="0">
              <a:latin typeface="BIZ UDPゴシック" panose="020B0400000000000000" pitchFamily="50" charset="-128"/>
              <a:ea typeface="BIZ UDPゴシック" panose="020B0400000000000000" pitchFamily="50" charset="-128"/>
            </a:endParaRPr>
          </a:p>
        </p:txBody>
      </p:sp>
      <p:sp>
        <p:nvSpPr>
          <p:cNvPr id="253" name="テキスト ボックス 252">
            <a:extLst>
              <a:ext uri="{FF2B5EF4-FFF2-40B4-BE49-F238E27FC236}">
                <a16:creationId xmlns:a16="http://schemas.microsoft.com/office/drawing/2014/main" id="{6D74C9A2-2934-67E4-B6B6-CA5320143E3C}"/>
              </a:ext>
            </a:extLst>
          </p:cNvPr>
          <p:cNvSpPr txBox="1"/>
          <p:nvPr/>
        </p:nvSpPr>
        <p:spPr>
          <a:xfrm>
            <a:off x="3025554" y="8718700"/>
            <a:ext cx="562655" cy="276999"/>
          </a:xfrm>
          <a:prstGeom prst="rect">
            <a:avLst/>
          </a:prstGeom>
          <a:noFill/>
        </p:spPr>
        <p:txBody>
          <a:bodyPr wrap="none" lIns="0" tIns="0" rIns="0" bIns="0" rtlCol="0">
            <a:spAutoFit/>
          </a:bodyPr>
          <a:lstStyle/>
          <a:p>
            <a:r>
              <a:rPr kumimoji="1" lang="ja-JP" altLang="en-US" sz="600" dirty="0">
                <a:latin typeface="BIZ UDPゴシック" panose="020B0400000000000000" pitchFamily="50" charset="-128"/>
                <a:ea typeface="BIZ UDPゴシック" panose="020B0400000000000000" pitchFamily="50" charset="-128"/>
              </a:rPr>
              <a:t>注</a:t>
            </a:r>
            <a:r>
              <a:rPr kumimoji="1" lang="en-US" altLang="ja-JP" sz="600" dirty="0">
                <a:latin typeface="BIZ UDPゴシック" panose="020B0400000000000000" pitchFamily="50" charset="-128"/>
                <a:ea typeface="BIZ UDPゴシック" panose="020B0400000000000000" pitchFamily="50" charset="-128"/>
              </a:rPr>
              <a:t>)</a:t>
            </a:r>
            <a:r>
              <a:rPr kumimoji="1" lang="ja-JP" altLang="en-US" sz="600" dirty="0">
                <a:latin typeface="BIZ UDPゴシック" panose="020B0400000000000000" pitchFamily="50" charset="-128"/>
                <a:ea typeface="BIZ UDPゴシック" panose="020B0400000000000000" pitchFamily="50" charset="-128"/>
              </a:rPr>
              <a:t>国保、後期は</a:t>
            </a:r>
            <a:endParaRPr kumimoji="1" lang="en-US" altLang="ja-JP" sz="600" dirty="0">
              <a:latin typeface="BIZ UDPゴシック" panose="020B0400000000000000" pitchFamily="50" charset="-128"/>
              <a:ea typeface="BIZ UDPゴシック" panose="020B0400000000000000" pitchFamily="50" charset="-128"/>
            </a:endParaRPr>
          </a:p>
          <a:p>
            <a:r>
              <a:rPr kumimoji="1" lang="ja-JP" altLang="en-US" sz="600" dirty="0">
                <a:latin typeface="BIZ UDPゴシック" panose="020B0400000000000000" pitchFamily="50" charset="-128"/>
                <a:ea typeface="BIZ UDPゴシック" panose="020B0400000000000000" pitchFamily="50" charset="-128"/>
              </a:rPr>
              <a:t>　　被保険者のみ</a:t>
            </a:r>
            <a:endParaRPr kumimoji="1" lang="en-US" altLang="ja-JP" sz="600" dirty="0">
              <a:latin typeface="BIZ UDPゴシック" panose="020B0400000000000000" pitchFamily="50" charset="-128"/>
              <a:ea typeface="BIZ UDPゴシック" panose="020B0400000000000000" pitchFamily="50" charset="-128"/>
            </a:endParaRPr>
          </a:p>
          <a:p>
            <a:r>
              <a:rPr kumimoji="1" lang="ja-JP" altLang="en-US" sz="600" dirty="0">
                <a:latin typeface="BIZ UDPゴシック" panose="020B0400000000000000" pitchFamily="50" charset="-128"/>
                <a:ea typeface="BIZ UDPゴシック" panose="020B0400000000000000" pitchFamily="50" charset="-128"/>
              </a:rPr>
              <a:t>　　が負担</a:t>
            </a:r>
          </a:p>
        </p:txBody>
      </p:sp>
      <p:grpSp>
        <p:nvGrpSpPr>
          <p:cNvPr id="49" name="グループ化 48">
            <a:extLst>
              <a:ext uri="{FF2B5EF4-FFF2-40B4-BE49-F238E27FC236}">
                <a16:creationId xmlns:a16="http://schemas.microsoft.com/office/drawing/2014/main" id="{6F5BCF79-6778-6E81-70F4-8D41BC3E9F50}"/>
              </a:ext>
            </a:extLst>
          </p:cNvPr>
          <p:cNvGrpSpPr/>
          <p:nvPr/>
        </p:nvGrpSpPr>
        <p:grpSpPr>
          <a:xfrm>
            <a:off x="1143409" y="8046524"/>
            <a:ext cx="205184" cy="720011"/>
            <a:chOff x="1201465" y="8046524"/>
            <a:chExt cx="205184" cy="720011"/>
          </a:xfrm>
        </p:grpSpPr>
        <p:sp>
          <p:nvSpPr>
            <p:cNvPr id="254" name="テキスト ボックス 253">
              <a:extLst>
                <a:ext uri="{FF2B5EF4-FFF2-40B4-BE49-F238E27FC236}">
                  <a16:creationId xmlns:a16="http://schemas.microsoft.com/office/drawing/2014/main" id="{DDDD284D-D0BD-AD78-3F97-103DEEF3E540}"/>
                </a:ext>
              </a:extLst>
            </p:cNvPr>
            <p:cNvSpPr txBox="1"/>
            <p:nvPr/>
          </p:nvSpPr>
          <p:spPr>
            <a:xfrm>
              <a:off x="1201465" y="8046524"/>
              <a:ext cx="205184" cy="123111"/>
            </a:xfrm>
            <a:prstGeom prst="rect">
              <a:avLst/>
            </a:prstGeom>
            <a:noFill/>
          </p:spPr>
          <p:txBody>
            <a:bodyPr wrap="none" lIns="0" tIns="0" rIns="0" bIns="0" rtlCol="0">
              <a:spAutoFit/>
            </a:bodyPr>
            <a:lstStyle/>
            <a:p>
              <a:r>
                <a:rPr kumimoji="1" lang="ja-JP" altLang="en-US" sz="800" b="1" dirty="0">
                  <a:latin typeface="BIZ UDPゴシック" panose="020B0400000000000000" pitchFamily="50" charset="-128"/>
                  <a:ea typeface="BIZ UDPゴシック" panose="020B0400000000000000" pitchFamily="50" charset="-128"/>
                </a:rPr>
                <a:t>請求</a:t>
              </a:r>
            </a:p>
          </p:txBody>
        </p:sp>
        <p:sp>
          <p:nvSpPr>
            <p:cNvPr id="255" name="テキスト ボックス 254">
              <a:extLst>
                <a:ext uri="{FF2B5EF4-FFF2-40B4-BE49-F238E27FC236}">
                  <a16:creationId xmlns:a16="http://schemas.microsoft.com/office/drawing/2014/main" id="{836FA94B-59DB-D223-A707-A6D377F21779}"/>
                </a:ext>
              </a:extLst>
            </p:cNvPr>
            <p:cNvSpPr txBox="1"/>
            <p:nvPr/>
          </p:nvSpPr>
          <p:spPr>
            <a:xfrm>
              <a:off x="1201465" y="8643424"/>
              <a:ext cx="205184" cy="123111"/>
            </a:xfrm>
            <a:prstGeom prst="rect">
              <a:avLst/>
            </a:prstGeom>
            <a:noFill/>
          </p:spPr>
          <p:txBody>
            <a:bodyPr wrap="none" lIns="0" tIns="0" rIns="0" bIns="0" rtlCol="0">
              <a:spAutoFit/>
            </a:bodyPr>
            <a:lstStyle/>
            <a:p>
              <a:r>
                <a:rPr kumimoji="1" lang="ja-JP" altLang="en-US" sz="800" b="1" dirty="0">
                  <a:latin typeface="BIZ UDPゴシック" panose="020B0400000000000000" pitchFamily="50" charset="-128"/>
                  <a:ea typeface="BIZ UDPゴシック" panose="020B0400000000000000" pitchFamily="50" charset="-128"/>
                </a:rPr>
                <a:t>納付</a:t>
              </a:r>
            </a:p>
          </p:txBody>
        </p:sp>
      </p:grpSp>
      <p:grpSp>
        <p:nvGrpSpPr>
          <p:cNvPr id="52" name="グループ化 51">
            <a:extLst>
              <a:ext uri="{FF2B5EF4-FFF2-40B4-BE49-F238E27FC236}">
                <a16:creationId xmlns:a16="http://schemas.microsoft.com/office/drawing/2014/main" id="{50FE1250-96C0-EDA1-21CB-1AA75307E169}"/>
              </a:ext>
            </a:extLst>
          </p:cNvPr>
          <p:cNvGrpSpPr/>
          <p:nvPr/>
        </p:nvGrpSpPr>
        <p:grpSpPr>
          <a:xfrm>
            <a:off x="2508659" y="8046524"/>
            <a:ext cx="205184" cy="720011"/>
            <a:chOff x="1201465" y="8046524"/>
            <a:chExt cx="205184" cy="720011"/>
          </a:xfrm>
        </p:grpSpPr>
        <p:sp>
          <p:nvSpPr>
            <p:cNvPr id="53" name="テキスト ボックス 52">
              <a:extLst>
                <a:ext uri="{FF2B5EF4-FFF2-40B4-BE49-F238E27FC236}">
                  <a16:creationId xmlns:a16="http://schemas.microsoft.com/office/drawing/2014/main" id="{79C723A2-8908-570C-D2D3-FD49BEF88BB6}"/>
                </a:ext>
              </a:extLst>
            </p:cNvPr>
            <p:cNvSpPr txBox="1"/>
            <p:nvPr/>
          </p:nvSpPr>
          <p:spPr>
            <a:xfrm>
              <a:off x="1201465" y="8046524"/>
              <a:ext cx="205184" cy="123111"/>
            </a:xfrm>
            <a:prstGeom prst="rect">
              <a:avLst/>
            </a:prstGeom>
            <a:noFill/>
          </p:spPr>
          <p:txBody>
            <a:bodyPr wrap="none" lIns="0" tIns="0" rIns="0" bIns="0" rtlCol="0">
              <a:spAutoFit/>
            </a:bodyPr>
            <a:lstStyle/>
            <a:p>
              <a:r>
                <a:rPr kumimoji="1" lang="ja-JP" altLang="en-US" sz="800" b="1" dirty="0">
                  <a:latin typeface="BIZ UDPゴシック" panose="020B0400000000000000" pitchFamily="50" charset="-128"/>
                  <a:ea typeface="BIZ UDPゴシック" panose="020B0400000000000000" pitchFamily="50" charset="-128"/>
                </a:rPr>
                <a:t>賦課</a:t>
              </a:r>
            </a:p>
          </p:txBody>
        </p:sp>
        <p:sp>
          <p:nvSpPr>
            <p:cNvPr id="73" name="テキスト ボックス 72">
              <a:extLst>
                <a:ext uri="{FF2B5EF4-FFF2-40B4-BE49-F238E27FC236}">
                  <a16:creationId xmlns:a16="http://schemas.microsoft.com/office/drawing/2014/main" id="{14F0BA70-9CEC-E02F-F151-92C814BCF908}"/>
                </a:ext>
              </a:extLst>
            </p:cNvPr>
            <p:cNvSpPr txBox="1"/>
            <p:nvPr/>
          </p:nvSpPr>
          <p:spPr>
            <a:xfrm>
              <a:off x="1201465" y="8643424"/>
              <a:ext cx="205184" cy="123111"/>
            </a:xfrm>
            <a:prstGeom prst="rect">
              <a:avLst/>
            </a:prstGeom>
            <a:noFill/>
          </p:spPr>
          <p:txBody>
            <a:bodyPr wrap="none" lIns="0" tIns="0" rIns="0" bIns="0" rtlCol="0">
              <a:spAutoFit/>
            </a:bodyPr>
            <a:lstStyle/>
            <a:p>
              <a:r>
                <a:rPr kumimoji="1" lang="ja-JP" altLang="en-US" sz="800" b="1" dirty="0">
                  <a:latin typeface="BIZ UDPゴシック" panose="020B0400000000000000" pitchFamily="50" charset="-128"/>
                  <a:ea typeface="BIZ UDPゴシック" panose="020B0400000000000000" pitchFamily="50" charset="-128"/>
                </a:rPr>
                <a:t>納付</a:t>
              </a:r>
            </a:p>
          </p:txBody>
        </p:sp>
      </p:grpSp>
      <p:grpSp>
        <p:nvGrpSpPr>
          <p:cNvPr id="88" name="グループ化 87">
            <a:extLst>
              <a:ext uri="{FF2B5EF4-FFF2-40B4-BE49-F238E27FC236}">
                <a16:creationId xmlns:a16="http://schemas.microsoft.com/office/drawing/2014/main" id="{68C68792-C6C9-F7C3-75EB-8F6F53ED1FBC}"/>
              </a:ext>
            </a:extLst>
          </p:cNvPr>
          <p:cNvGrpSpPr/>
          <p:nvPr/>
        </p:nvGrpSpPr>
        <p:grpSpPr>
          <a:xfrm>
            <a:off x="937357" y="8824542"/>
            <a:ext cx="1967095" cy="527670"/>
            <a:chOff x="855713" y="8799142"/>
            <a:chExt cx="1967095" cy="527670"/>
          </a:xfrm>
        </p:grpSpPr>
        <p:sp>
          <p:nvSpPr>
            <p:cNvPr id="79" name="左大かっこ 78">
              <a:extLst>
                <a:ext uri="{FF2B5EF4-FFF2-40B4-BE49-F238E27FC236}">
                  <a16:creationId xmlns:a16="http://schemas.microsoft.com/office/drawing/2014/main" id="{87889588-7BD8-C344-7D27-989DBBC3AADE}"/>
                </a:ext>
              </a:extLst>
            </p:cNvPr>
            <p:cNvSpPr/>
            <p:nvPr/>
          </p:nvSpPr>
          <p:spPr>
            <a:xfrm>
              <a:off x="855713" y="8799142"/>
              <a:ext cx="115302" cy="527670"/>
            </a:xfrm>
            <a:prstGeom prst="leftBracket">
              <a:avLst>
                <a:gd name="adj" fmla="val 68027"/>
              </a:avLst>
            </a:prstGeom>
            <a:ln w="1270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
          <p:nvSpPr>
            <p:cNvPr id="83" name="テキスト ボックス 82">
              <a:extLst>
                <a:ext uri="{FF2B5EF4-FFF2-40B4-BE49-F238E27FC236}">
                  <a16:creationId xmlns:a16="http://schemas.microsoft.com/office/drawing/2014/main" id="{393043B9-DDCF-FF18-236C-214DAEE2003E}"/>
                </a:ext>
              </a:extLst>
            </p:cNvPr>
            <p:cNvSpPr txBox="1"/>
            <p:nvPr/>
          </p:nvSpPr>
          <p:spPr>
            <a:xfrm>
              <a:off x="964822" y="8901395"/>
              <a:ext cx="1748877" cy="323165"/>
            </a:xfrm>
            <a:prstGeom prst="rect">
              <a:avLst/>
            </a:prstGeom>
            <a:noFill/>
          </p:spPr>
          <p:txBody>
            <a:bodyPr wrap="none" lIns="0" tIns="0" rIns="0" bIns="0" rtlCol="0">
              <a:spAutoFit/>
            </a:bodyPr>
            <a:lstStyle/>
            <a:p>
              <a:pPr marL="171450" indent="-171450">
                <a:buFont typeface="Wingdings" panose="05000000000000000000" pitchFamily="2" charset="2"/>
                <a:buChar char="l"/>
              </a:pPr>
              <a:r>
                <a:rPr kumimoji="1" lang="ja-JP" altLang="en-US" sz="700" dirty="0">
                  <a:latin typeface="BIZ UDPゴシック" panose="020B0400000000000000" pitchFamily="50" charset="-128"/>
                  <a:ea typeface="BIZ UDPゴシック" panose="020B0400000000000000" pitchFamily="50" charset="-128"/>
                </a:rPr>
                <a:t>被用者保険者（健保組合、協会けんぽ等）</a:t>
              </a:r>
              <a:endParaRPr kumimoji="1" lang="en-US" altLang="ja-JP" sz="700" dirty="0">
                <a:latin typeface="BIZ UDPゴシック" panose="020B0400000000000000" pitchFamily="50" charset="-128"/>
                <a:ea typeface="BIZ UDPゴシック" panose="020B0400000000000000" pitchFamily="50" charset="-128"/>
              </a:endParaRPr>
            </a:p>
            <a:p>
              <a:pPr marL="171450" indent="-171450">
                <a:buFont typeface="Wingdings" panose="05000000000000000000" pitchFamily="2" charset="2"/>
                <a:buChar char="l"/>
              </a:pPr>
              <a:r>
                <a:rPr kumimoji="1" lang="ja-JP" altLang="en-US" sz="700" dirty="0">
                  <a:latin typeface="BIZ UDPゴシック" panose="020B0400000000000000" pitchFamily="50" charset="-128"/>
                  <a:ea typeface="BIZ UDPゴシック" panose="020B0400000000000000" pitchFamily="50" charset="-128"/>
                </a:rPr>
                <a:t>市町村（国民健康保険）</a:t>
              </a:r>
              <a:endParaRPr kumimoji="1" lang="en-US" altLang="ja-JP" sz="700" dirty="0">
                <a:latin typeface="BIZ UDPゴシック" panose="020B0400000000000000" pitchFamily="50" charset="-128"/>
                <a:ea typeface="BIZ UDPゴシック" panose="020B0400000000000000" pitchFamily="50" charset="-128"/>
              </a:endParaRPr>
            </a:p>
            <a:p>
              <a:pPr marL="171450" indent="-171450">
                <a:buFont typeface="Wingdings" panose="05000000000000000000" pitchFamily="2" charset="2"/>
                <a:buChar char="l"/>
              </a:pPr>
              <a:r>
                <a:rPr kumimoji="1" lang="ja-JP" altLang="en-US" sz="700" dirty="0">
                  <a:latin typeface="BIZ UDPゴシック" panose="020B0400000000000000" pitchFamily="50" charset="-128"/>
                  <a:ea typeface="BIZ UDPゴシック" panose="020B0400000000000000" pitchFamily="50" charset="-128"/>
                </a:rPr>
                <a:t>後期高齢者医療広域連合</a:t>
              </a:r>
            </a:p>
          </p:txBody>
        </p:sp>
        <p:sp>
          <p:nvSpPr>
            <p:cNvPr id="87" name="左大かっこ 86">
              <a:extLst>
                <a:ext uri="{FF2B5EF4-FFF2-40B4-BE49-F238E27FC236}">
                  <a16:creationId xmlns:a16="http://schemas.microsoft.com/office/drawing/2014/main" id="{BE9F07A1-CCC1-CE67-BC98-BC5397DE5018}"/>
                </a:ext>
              </a:extLst>
            </p:cNvPr>
            <p:cNvSpPr/>
            <p:nvPr/>
          </p:nvSpPr>
          <p:spPr>
            <a:xfrm rot="10800000">
              <a:off x="2707506" y="8799142"/>
              <a:ext cx="115302" cy="527670"/>
            </a:xfrm>
            <a:prstGeom prst="leftBracket">
              <a:avLst>
                <a:gd name="adj" fmla="val 68027"/>
              </a:avLst>
            </a:prstGeom>
            <a:ln w="1270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grpSp>
      <p:sp>
        <p:nvSpPr>
          <p:cNvPr id="6" name="テキスト ボックス 5">
            <a:extLst>
              <a:ext uri="{FF2B5EF4-FFF2-40B4-BE49-F238E27FC236}">
                <a16:creationId xmlns:a16="http://schemas.microsoft.com/office/drawing/2014/main" id="{83A98394-89A8-A1B1-940E-0D9FACE8F1D9}"/>
              </a:ext>
            </a:extLst>
          </p:cNvPr>
          <p:cNvSpPr txBox="1"/>
          <p:nvPr/>
        </p:nvSpPr>
        <p:spPr>
          <a:xfrm>
            <a:off x="246613" y="10443534"/>
            <a:ext cx="1116000" cy="150041"/>
          </a:xfrm>
          <a:prstGeom prst="rect">
            <a:avLst/>
          </a:prstGeom>
          <a:noFill/>
        </p:spPr>
        <p:txBody>
          <a:bodyPr wrap="square" lIns="0" tIns="0" rIns="0" bIns="0">
            <a:spAutoFit/>
          </a:bodyPr>
          <a:lstStyle/>
          <a:p>
            <a:pPr marL="0" marR="0" lvl="0" indent="0" algn="just" defTabSz="457200" rtl="0" eaLnBrk="1" fontAlgn="auto" latinLnBrk="0" hangingPunct="0">
              <a:lnSpc>
                <a:spcPct val="114000"/>
              </a:lnSpc>
              <a:spcBef>
                <a:spcPts val="0"/>
              </a:spcBef>
              <a:spcAft>
                <a:spcPts val="0"/>
              </a:spcAft>
              <a:buClrTx/>
              <a:buSzTx/>
              <a:buFontTx/>
              <a:buNone/>
              <a:tabLst/>
              <a:defRPr/>
            </a:pPr>
            <a:r>
              <a:rPr lang="ja-JP" altLang="en-US" sz="1000" b="1" dirty="0">
                <a:solidFill>
                  <a:schemeClr val="bg1"/>
                </a:solidFill>
                <a:latin typeface="BIZ UDPGothic" panose="020B0400000000000000" pitchFamily="34" charset="-128"/>
                <a:ea typeface="BIZ UDPGothic" panose="020B0400000000000000" pitchFamily="34" charset="-128"/>
              </a:rPr>
              <a:t>お問い合わせ窓口</a:t>
            </a:r>
            <a:endParaRPr lang="en-US" altLang="ja-JP" sz="1000" b="1" dirty="0">
              <a:solidFill>
                <a:schemeClr val="bg1"/>
              </a:solidFill>
              <a:latin typeface="BIZ UDPGothic" panose="020B0400000000000000" pitchFamily="34" charset="-128"/>
              <a:ea typeface="BIZ UDPGothic" panose="020B0400000000000000" pitchFamily="34" charset="-128"/>
            </a:endParaRPr>
          </a:p>
        </p:txBody>
      </p:sp>
      <p:sp>
        <p:nvSpPr>
          <p:cNvPr id="15" name="テキスト ボックス 14">
            <a:extLst>
              <a:ext uri="{FF2B5EF4-FFF2-40B4-BE49-F238E27FC236}">
                <a16:creationId xmlns:a16="http://schemas.microsoft.com/office/drawing/2014/main" id="{6F2C57D6-3C9E-85DE-823D-EC9816882157}"/>
              </a:ext>
            </a:extLst>
          </p:cNvPr>
          <p:cNvSpPr txBox="1"/>
          <p:nvPr/>
        </p:nvSpPr>
        <p:spPr>
          <a:xfrm>
            <a:off x="1707592" y="10425956"/>
            <a:ext cx="6311172" cy="180114"/>
          </a:xfrm>
          <a:prstGeom prst="rect">
            <a:avLst/>
          </a:prstGeom>
          <a:noFill/>
        </p:spPr>
        <p:txBody>
          <a:bodyPr wrap="square" lIns="0" tIns="0" rIns="0" bIns="0">
            <a:spAutoFit/>
          </a:bodyPr>
          <a:lstStyle/>
          <a:p>
            <a:pPr marL="0" marR="0" lvl="0" indent="0" algn="just" defTabSz="457200" rtl="0" eaLnBrk="1" fontAlgn="auto" latinLnBrk="0" hangingPunct="0">
              <a:lnSpc>
                <a:spcPct val="114000"/>
              </a:lnSpc>
              <a:spcBef>
                <a:spcPts val="0"/>
              </a:spcBef>
              <a:spcAft>
                <a:spcPts val="0"/>
              </a:spcAft>
              <a:buClrTx/>
              <a:buSzTx/>
              <a:buFontTx/>
              <a:buNone/>
              <a:tabLst/>
              <a:defRPr/>
            </a:pPr>
            <a:r>
              <a:rPr lang="ja-JP" altLang="en-US" sz="1200" dirty="0">
                <a:solidFill>
                  <a:prstClr val="black"/>
                </a:solidFill>
                <a:latin typeface="BIZ UDPGothic" panose="020B0400000000000000" pitchFamily="34" charset="-128"/>
                <a:ea typeface="BIZ UDPGothic" panose="020B0400000000000000" pitchFamily="34" charset="-128"/>
              </a:rPr>
              <a:t>こども家庭庁コールセンター　</a:t>
            </a:r>
            <a:r>
              <a:rPr lang="en-US" altLang="ja-JP" sz="1200" b="1" dirty="0">
                <a:solidFill>
                  <a:prstClr val="black"/>
                </a:solidFill>
                <a:latin typeface="BIZ UDPGothic" panose="020B0400000000000000" pitchFamily="34" charset="-128"/>
                <a:ea typeface="BIZ UDPGothic" panose="020B0400000000000000" pitchFamily="34" charset="-128"/>
              </a:rPr>
              <a:t>0120-303-272</a:t>
            </a:r>
            <a:r>
              <a:rPr lang="ja-JP" altLang="en-US" sz="1200" b="1" dirty="0">
                <a:solidFill>
                  <a:prstClr val="black"/>
                </a:solidFill>
                <a:latin typeface="BIZ UDPGothic" panose="020B0400000000000000" pitchFamily="34" charset="-128"/>
                <a:ea typeface="BIZ UDPGothic" panose="020B0400000000000000" pitchFamily="34" charset="-128"/>
              </a:rPr>
              <a:t>　</a:t>
            </a:r>
            <a:r>
              <a:rPr lang="ja-JP" altLang="en-US" sz="1200" dirty="0">
                <a:solidFill>
                  <a:prstClr val="black"/>
                </a:solidFill>
                <a:latin typeface="BIZ UDPGothic" panose="020B0400000000000000" pitchFamily="34" charset="-128"/>
                <a:ea typeface="BIZ UDPGothic" panose="020B0400000000000000" pitchFamily="34" charset="-128"/>
              </a:rPr>
              <a:t>　　　受付時間　平日９時から</a:t>
            </a:r>
            <a:r>
              <a:rPr lang="en-US" altLang="ja-JP" sz="1200" dirty="0">
                <a:solidFill>
                  <a:prstClr val="black"/>
                </a:solidFill>
                <a:latin typeface="BIZ UDPGothic" panose="020B0400000000000000" pitchFamily="34" charset="-128"/>
                <a:ea typeface="BIZ UDPGothic" panose="020B0400000000000000" pitchFamily="34" charset="-128"/>
              </a:rPr>
              <a:t>18</a:t>
            </a:r>
            <a:r>
              <a:rPr lang="ja-JP" altLang="en-US" sz="1200" dirty="0">
                <a:solidFill>
                  <a:prstClr val="black"/>
                </a:solidFill>
                <a:latin typeface="BIZ UDPGothic" panose="020B0400000000000000" pitchFamily="34" charset="-128"/>
                <a:ea typeface="BIZ UDPGothic" panose="020B0400000000000000" pitchFamily="34" charset="-128"/>
              </a:rPr>
              <a:t>時</a:t>
            </a:r>
            <a:endParaRPr lang="en-US" altLang="ja-JP" sz="1200" dirty="0">
              <a:solidFill>
                <a:prstClr val="black"/>
              </a:solidFill>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1619812185"/>
      </p:ext>
    </p:extLst>
  </p:cSld>
  <p:clrMapOvr>
    <a:masterClrMapping/>
  </p:clrMapOvr>
</p:sld>
</file>

<file path=ppt/theme/theme1.xml><?xml version="1.0" encoding="utf-8"?>
<a:theme xmlns:a="http://schemas.openxmlformats.org/drawingml/2006/main" name="Office テーマ">
  <a:themeElements>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781E54E279B61B43896D6B87432B5173" ma:contentTypeVersion="11" ma:contentTypeDescription="新しいドキュメントを作成します。" ma:contentTypeScope="" ma:versionID="a926c52b4765634ba9ab3cca89b29bca">
  <xsd:schema xmlns:xsd="http://www.w3.org/2001/XMLSchema" xmlns:xs="http://www.w3.org/2001/XMLSchema" xmlns:p="http://schemas.microsoft.com/office/2006/metadata/properties" xmlns:ns2="90faf910-f8c2-4413-a96d-a0217d93a991" xmlns:ns3="b2b1b66d-e40b-485d-8309-0ae1ffd8f23e" targetNamespace="http://schemas.microsoft.com/office/2006/metadata/properties" ma:root="true" ma:fieldsID="8bedd86987e0b1a30547af75e9a30ab0" ns2:_="" ns3:_="">
    <xsd:import namespace="90faf910-f8c2-4413-a96d-a0217d93a991"/>
    <xsd:import namespace="b2b1b66d-e40b-485d-8309-0ae1ffd8f23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faf910-f8c2-4413-a96d-a0217d93a9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2b1b66d-e40b-485d-8309-0ae1ffd8f23e"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06729443-94c3-4e9a-9553-984d26f07b2e}" ma:internalName="TaxCatchAll" ma:showField="CatchAllData" ma:web="b2b1b66d-e40b-485d-8309-0ae1ffd8f23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0faf910-f8c2-4413-a96d-a0217d93a991">
      <Terms xmlns="http://schemas.microsoft.com/office/infopath/2007/PartnerControls"/>
    </lcf76f155ced4ddcb4097134ff3c332f>
    <TaxCatchAll xmlns="b2b1b66d-e40b-485d-8309-0ae1ffd8f23e" xsi:nil="true"/>
  </documentManagement>
</p:properties>
</file>

<file path=customXml/itemProps1.xml><?xml version="1.0" encoding="utf-8"?>
<ds:datastoreItem xmlns:ds="http://schemas.openxmlformats.org/officeDocument/2006/customXml" ds:itemID="{3DE71346-C65C-4745-86CA-E7BF3F797A5C}">
  <ds:schemaRefs>
    <ds:schemaRef ds:uri="90faf910-f8c2-4413-a96d-a0217d93a991"/>
    <ds:schemaRef ds:uri="b2b1b66d-e40b-485d-8309-0ae1ffd8f23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EAB0686-EB0F-41F0-A886-2B7A4CBFC0F1}">
  <ds:schemaRefs>
    <ds:schemaRef ds:uri="http://schemas.microsoft.com/sharepoint/v3/contenttype/forms"/>
  </ds:schemaRefs>
</ds:datastoreItem>
</file>

<file path=customXml/itemProps3.xml><?xml version="1.0" encoding="utf-8"?>
<ds:datastoreItem xmlns:ds="http://schemas.openxmlformats.org/officeDocument/2006/customXml" ds:itemID="{FF24CB8B-9A83-463A-82A1-67A5F8F48FE0}">
  <ds:schemaRefs>
    <ds:schemaRef ds:uri="http://schemas.microsoft.com/office/infopath/2007/PartnerControls"/>
    <ds:schemaRef ds:uri="http://purl.org/dc/terms/"/>
    <ds:schemaRef ds:uri="http://www.w3.org/XML/1998/namespace"/>
    <ds:schemaRef ds:uri="http://purl.org/dc/elements/1.1/"/>
    <ds:schemaRef ds:uri="http://schemas.openxmlformats.org/package/2006/metadata/core-properties"/>
    <ds:schemaRef ds:uri="90faf910-f8c2-4413-a96d-a0217d93a991"/>
    <ds:schemaRef ds:uri="http://schemas.microsoft.com/office/2006/documentManagement/types"/>
    <ds:schemaRef ds:uri="http://purl.org/dc/dcmitype/"/>
    <ds:schemaRef ds:uri="b2b1b66d-e40b-485d-8309-0ae1ffd8f23e"/>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Office Theme</Template>
  <TotalTime>382</TotalTime>
  <Words>849</Words>
  <PresentationFormat>ユーザー設定</PresentationFormat>
  <Paragraphs>100</Paragraphs>
  <Slides>2</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vt:i4>
      </vt:variant>
    </vt:vector>
  </HeadingPairs>
  <TitlesOfParts>
    <vt:vector size="9" baseType="lpstr">
      <vt:lpstr>BIZ UDPGothic</vt:lpstr>
      <vt:lpstr>BIZ UDPGothic</vt:lpstr>
      <vt:lpstr>Aptos</vt:lpstr>
      <vt:lpstr>Aptos Display</vt:lpstr>
      <vt:lpstr>Arial</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p:lastPrinted>2026-01-28T01:28:30Z</cp:lastPrinted>
  <dcterms:created xsi:type="dcterms:W3CDTF">2026-01-05T04:51:37Z</dcterms:created>
  <dcterms:modified xsi:type="dcterms:W3CDTF">2026-02-25T10:28:36Z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0x010100781E54E279B61B43896D6B87432B5173</vt:lpwstr>
  </property>
  <property fmtid="{D5CDD505-2E9C-101B-9397-08002B2CF9AE}" pid="3" name="MediaServiceImageTags">
    <vt:lpwstr/>
  </property>
</Properties>
</file>